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55" r:id="rId2"/>
  </p:sldMasterIdLst>
  <p:notesMasterIdLst>
    <p:notesMasterId r:id="rId70"/>
  </p:notesMasterIdLst>
  <p:handoutMasterIdLst>
    <p:handoutMasterId r:id="rId71"/>
  </p:handoutMasterIdLst>
  <p:sldIdLst>
    <p:sldId id="614" r:id="rId3"/>
    <p:sldId id="618" r:id="rId4"/>
    <p:sldId id="619" r:id="rId5"/>
    <p:sldId id="620" r:id="rId6"/>
    <p:sldId id="623" r:id="rId7"/>
    <p:sldId id="624" r:id="rId8"/>
    <p:sldId id="625" r:id="rId9"/>
    <p:sldId id="621" r:id="rId10"/>
    <p:sldId id="643" r:id="rId11"/>
    <p:sldId id="626" r:id="rId12"/>
    <p:sldId id="636" r:id="rId13"/>
    <p:sldId id="639" r:id="rId14"/>
    <p:sldId id="630" r:id="rId15"/>
    <p:sldId id="640" r:id="rId16"/>
    <p:sldId id="631" r:id="rId17"/>
    <p:sldId id="632" r:id="rId18"/>
    <p:sldId id="641" r:id="rId19"/>
    <p:sldId id="612" r:id="rId20"/>
    <p:sldId id="642" r:id="rId21"/>
    <p:sldId id="615" r:id="rId22"/>
    <p:sldId id="561" r:id="rId23"/>
    <p:sldId id="644" r:id="rId24"/>
    <p:sldId id="645" r:id="rId25"/>
    <p:sldId id="646" r:id="rId26"/>
    <p:sldId id="571" r:id="rId27"/>
    <p:sldId id="647" r:id="rId28"/>
    <p:sldId id="648" r:id="rId29"/>
    <p:sldId id="653" r:id="rId30"/>
    <p:sldId id="651" r:id="rId31"/>
    <p:sldId id="654" r:id="rId32"/>
    <p:sldId id="655" r:id="rId33"/>
    <p:sldId id="656" r:id="rId34"/>
    <p:sldId id="657" r:id="rId35"/>
    <p:sldId id="689" r:id="rId36"/>
    <p:sldId id="658" r:id="rId37"/>
    <p:sldId id="690" r:id="rId38"/>
    <p:sldId id="659" r:id="rId39"/>
    <p:sldId id="599" r:id="rId40"/>
    <p:sldId id="661" r:id="rId41"/>
    <p:sldId id="662" r:id="rId42"/>
    <p:sldId id="663" r:id="rId43"/>
    <p:sldId id="664" r:id="rId44"/>
    <p:sldId id="665" r:id="rId45"/>
    <p:sldId id="666" r:id="rId46"/>
    <p:sldId id="667" r:id="rId47"/>
    <p:sldId id="668" r:id="rId48"/>
    <p:sldId id="669" r:id="rId49"/>
    <p:sldId id="670" r:id="rId50"/>
    <p:sldId id="671" r:id="rId51"/>
    <p:sldId id="672" r:id="rId52"/>
    <p:sldId id="673" r:id="rId53"/>
    <p:sldId id="674" r:id="rId54"/>
    <p:sldId id="675" r:id="rId55"/>
    <p:sldId id="676" r:id="rId56"/>
    <p:sldId id="688" r:id="rId57"/>
    <p:sldId id="677" r:id="rId58"/>
    <p:sldId id="678" r:id="rId59"/>
    <p:sldId id="606" r:id="rId60"/>
    <p:sldId id="679" r:id="rId61"/>
    <p:sldId id="607" r:id="rId62"/>
    <p:sldId id="681" r:id="rId63"/>
    <p:sldId id="682" r:id="rId64"/>
    <p:sldId id="683" r:id="rId65"/>
    <p:sldId id="684" r:id="rId66"/>
    <p:sldId id="685" r:id="rId67"/>
    <p:sldId id="686" r:id="rId68"/>
    <p:sldId id="687" r:id="rId69"/>
  </p:sldIdLst>
  <p:sldSz cx="9144000" cy="6858000" type="screen4x3"/>
  <p:notesSz cx="9236075" cy="7010400"/>
  <p:defaultTex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F064F3"/>
    <a:srgbClr val="0000FF"/>
    <a:srgbClr val="D4E8FC"/>
    <a:srgbClr val="BDDCFB"/>
    <a:srgbClr val="808080"/>
    <a:srgbClr val="CC0000"/>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0"/>
    <p:restoredTop sz="94643"/>
  </p:normalViewPr>
  <p:slideViewPr>
    <p:cSldViewPr>
      <p:cViewPr>
        <p:scale>
          <a:sx n="120" d="100"/>
          <a:sy n="120" d="100"/>
        </p:scale>
        <p:origin x="1264" y="176"/>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notesViewPr>
    <p:cSldViewPr>
      <p:cViewPr varScale="1">
        <p:scale>
          <a:sx n="52" d="100"/>
          <a:sy n="52" d="100"/>
        </p:scale>
        <p:origin x="-1944" y="-102"/>
      </p:cViewPr>
      <p:guideLst>
        <p:guide orient="horz" pos="2208"/>
        <p:guide pos="290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4002299" cy="350520"/>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eaLnBrk="0" hangingPunct="0">
              <a:defRPr sz="1200">
                <a:latin typeface="Times New Roman" pitchFamily="-111" charset="0"/>
              </a:defRPr>
            </a:lvl1pPr>
          </a:lstStyle>
          <a:p>
            <a:pPr>
              <a:defRPr/>
            </a:pPr>
            <a:endParaRPr lang="en-US"/>
          </a:p>
        </p:txBody>
      </p:sp>
      <p:sp>
        <p:nvSpPr>
          <p:cNvPr id="17411" name="Rectangle 3"/>
          <p:cNvSpPr>
            <a:spLocks noGrp="1" noChangeArrowheads="1"/>
          </p:cNvSpPr>
          <p:nvPr>
            <p:ph type="dt" sz="quarter" idx="1"/>
          </p:nvPr>
        </p:nvSpPr>
        <p:spPr bwMode="auto">
          <a:xfrm>
            <a:off x="5233776" y="0"/>
            <a:ext cx="4002299" cy="350520"/>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eaLnBrk="0" hangingPunct="0">
              <a:defRPr sz="1200">
                <a:latin typeface="Times New Roman" pitchFamily="-111" charset="0"/>
              </a:defRPr>
            </a:lvl1pPr>
          </a:lstStyle>
          <a:p>
            <a:pPr>
              <a:defRPr/>
            </a:pPr>
            <a:endParaRPr lang="en-US"/>
          </a:p>
        </p:txBody>
      </p:sp>
      <p:sp>
        <p:nvSpPr>
          <p:cNvPr id="17412" name="Rectangle 4"/>
          <p:cNvSpPr>
            <a:spLocks noGrp="1" noChangeArrowheads="1"/>
          </p:cNvSpPr>
          <p:nvPr>
            <p:ph type="ftr" sz="quarter" idx="2"/>
          </p:nvPr>
        </p:nvSpPr>
        <p:spPr bwMode="auto">
          <a:xfrm>
            <a:off x="0" y="6659880"/>
            <a:ext cx="4002299" cy="350520"/>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eaLnBrk="0" hangingPunct="0">
              <a:defRPr sz="1200">
                <a:latin typeface="Times New Roman" pitchFamily="-111" charset="0"/>
              </a:defRPr>
            </a:lvl1pPr>
          </a:lstStyle>
          <a:p>
            <a:pPr>
              <a:defRPr/>
            </a:pPr>
            <a:endParaRPr lang="en-US"/>
          </a:p>
        </p:txBody>
      </p:sp>
      <p:sp>
        <p:nvSpPr>
          <p:cNvPr id="17413" name="Rectangle 5"/>
          <p:cNvSpPr>
            <a:spLocks noGrp="1" noChangeArrowheads="1"/>
          </p:cNvSpPr>
          <p:nvPr>
            <p:ph type="sldNum" sz="quarter" idx="3"/>
          </p:nvPr>
        </p:nvSpPr>
        <p:spPr bwMode="auto">
          <a:xfrm>
            <a:off x="5233776" y="6659880"/>
            <a:ext cx="4002299" cy="350520"/>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eaLnBrk="0" hangingPunct="0">
              <a:defRPr sz="1200">
                <a:latin typeface="Times New Roman" pitchFamily="-111" charset="0"/>
              </a:defRPr>
            </a:lvl1pPr>
          </a:lstStyle>
          <a:p>
            <a:pPr>
              <a:defRPr/>
            </a:pPr>
            <a:fld id="{FE6267A3-3438-A049-A68B-BE74F4DEFFB6}" type="slidenum">
              <a:rPr lang="en-US"/>
              <a:pPr>
                <a:defRPr/>
              </a:pPr>
              <a:t>‹#›</a:t>
            </a:fld>
            <a:endParaRPr lang="en-US"/>
          </a:p>
        </p:txBody>
      </p:sp>
    </p:spTree>
    <p:extLst>
      <p:ext uri="{BB962C8B-B14F-4D97-AF65-F5344CB8AC3E}">
        <p14:creationId xmlns:p14="http://schemas.microsoft.com/office/powerpoint/2010/main" val="41236509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4002299" cy="350520"/>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eaLnBrk="0" hangingPunct="0">
              <a:defRPr sz="1200">
                <a:latin typeface="Times New Roman" pitchFamily="-111" charset="0"/>
              </a:defRPr>
            </a:lvl1pPr>
          </a:lstStyle>
          <a:p>
            <a:pPr>
              <a:defRPr/>
            </a:pPr>
            <a:endParaRPr lang="en-US"/>
          </a:p>
        </p:txBody>
      </p:sp>
      <p:sp>
        <p:nvSpPr>
          <p:cNvPr id="15363" name="Rectangle 3"/>
          <p:cNvSpPr>
            <a:spLocks noGrp="1" noChangeArrowheads="1"/>
          </p:cNvSpPr>
          <p:nvPr>
            <p:ph type="dt" idx="1"/>
          </p:nvPr>
        </p:nvSpPr>
        <p:spPr bwMode="auto">
          <a:xfrm>
            <a:off x="5233776" y="0"/>
            <a:ext cx="4002299" cy="350520"/>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eaLnBrk="0" hangingPunct="0">
              <a:defRPr sz="1200">
                <a:latin typeface="Times New Roman" pitchFamily="-111"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865438" y="525463"/>
            <a:ext cx="3505200" cy="26289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1231477" y="3329940"/>
            <a:ext cx="6773122" cy="3154680"/>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6" name="Rectangle 6"/>
          <p:cNvSpPr>
            <a:spLocks noGrp="1" noChangeArrowheads="1"/>
          </p:cNvSpPr>
          <p:nvPr>
            <p:ph type="ftr" sz="quarter" idx="4"/>
          </p:nvPr>
        </p:nvSpPr>
        <p:spPr bwMode="auto">
          <a:xfrm>
            <a:off x="0" y="6659880"/>
            <a:ext cx="4002299" cy="350520"/>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eaLnBrk="0" hangingPunct="0">
              <a:defRPr sz="1200">
                <a:latin typeface="Times New Roman" pitchFamily="-111" charset="0"/>
              </a:defRPr>
            </a:lvl1pPr>
          </a:lstStyle>
          <a:p>
            <a:pPr>
              <a:defRPr/>
            </a:pPr>
            <a:endParaRPr lang="en-US"/>
          </a:p>
        </p:txBody>
      </p:sp>
      <p:sp>
        <p:nvSpPr>
          <p:cNvPr id="15367" name="Rectangle 7"/>
          <p:cNvSpPr>
            <a:spLocks noGrp="1" noChangeArrowheads="1"/>
          </p:cNvSpPr>
          <p:nvPr>
            <p:ph type="sldNum" sz="quarter" idx="5"/>
          </p:nvPr>
        </p:nvSpPr>
        <p:spPr bwMode="auto">
          <a:xfrm>
            <a:off x="5233776" y="6659880"/>
            <a:ext cx="4002299" cy="350520"/>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eaLnBrk="0" hangingPunct="0">
              <a:defRPr sz="1200">
                <a:latin typeface="Times New Roman" pitchFamily="-111" charset="0"/>
              </a:defRPr>
            </a:lvl1pPr>
          </a:lstStyle>
          <a:p>
            <a:pPr>
              <a:defRPr/>
            </a:pPr>
            <a:fld id="{FE710ED7-9A39-234E-955B-0AD28DBABBB8}" type="slidenum">
              <a:rPr lang="en-US"/>
              <a:pPr>
                <a:defRPr/>
              </a:pPr>
              <a:t>‹#›</a:t>
            </a:fld>
            <a:endParaRPr lang="en-US"/>
          </a:p>
        </p:txBody>
      </p:sp>
    </p:spTree>
    <p:extLst>
      <p:ext uri="{BB962C8B-B14F-4D97-AF65-F5344CB8AC3E}">
        <p14:creationId xmlns:p14="http://schemas.microsoft.com/office/powerpoint/2010/main" val="376014763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1</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380425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10</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69054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11</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76385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12</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47028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13</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278357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14</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564404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15</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310864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16</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657841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17</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090897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18</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646455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19</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647250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2</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553741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20</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129611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22</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810725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23</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869775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24</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97962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768C8D0D-FC30-41CA-A408-784AFD7BCCF3}" type="slidenum">
              <a:rPr lang="en-US" altLang="en-US" sz="1200"/>
              <a:pPr/>
              <a:t>25</a:t>
            </a:fld>
            <a:endParaRPr lang="en-US" altLang="en-US" sz="12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295644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26</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404544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27</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41596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28</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773106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29</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114145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30</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7699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3</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36864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31</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493559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32</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303123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33</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565709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34</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767902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35</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5465858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36</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681595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37</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smtClean="0">
                <a:ea typeface="ＭＳ Ｐゴシック" charset="0"/>
                <a:cs typeface="ＭＳ Ｐゴシック" charset="0"/>
              </a:rPr>
              <a:t>Earth’s orbit</a:t>
            </a:r>
            <a:r>
              <a:rPr lang="en-US" baseline="0" smtClean="0">
                <a:ea typeface="ＭＳ Ｐゴシック" charset="0"/>
                <a:cs typeface="ＭＳ Ｐゴシック" charset="0"/>
              </a:rPr>
              <a:t> = 1 AU</a:t>
            </a:r>
            <a:endParaRPr lang="en-US">
              <a:ea typeface="ＭＳ Ｐゴシック" charset="0"/>
              <a:cs typeface="ＭＳ Ｐゴシック" charset="0"/>
            </a:endParaRPr>
          </a:p>
        </p:txBody>
      </p:sp>
    </p:spTree>
    <p:extLst>
      <p:ext uri="{BB962C8B-B14F-4D97-AF65-F5344CB8AC3E}">
        <p14:creationId xmlns:p14="http://schemas.microsoft.com/office/powerpoint/2010/main" val="1696706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38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16696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661203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761742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4</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921564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41</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361041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42</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27170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43</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380093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44</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265927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45</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536392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46</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9893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47</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486996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48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68679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49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957149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50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6739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5</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088254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51</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717070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52</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266413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53</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304740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54</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304132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55</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539477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56</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462273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57</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9746320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305FA5CD-DEEF-4584-9570-97AE65257FF3}" type="slidenum">
              <a:rPr lang="en-US" altLang="en-US" sz="1200"/>
              <a:pPr/>
              <a:t>59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4291046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A5FD34C7-2708-4585-BB5B-F64035202CC3}" type="slidenum">
              <a:rPr lang="en-US" altLang="en-US" sz="1200"/>
              <a:pPr/>
              <a:t>60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711412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A5FD34C7-2708-4585-BB5B-F64035202CC3}" type="slidenum">
              <a:rPr lang="en-US" altLang="en-US" sz="1200"/>
              <a:pPr/>
              <a:t>61</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96835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6</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690590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A5FD34C7-2708-4585-BB5B-F64035202CC3}" type="slidenum">
              <a:rPr lang="en-US" altLang="en-US" sz="1200"/>
              <a:pPr/>
              <a:t>62</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5028364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A5FD34C7-2708-4585-BB5B-F64035202CC3}" type="slidenum">
              <a:rPr lang="en-US" altLang="en-US" sz="1200"/>
              <a:pPr/>
              <a:t>63</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617278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A5FD34C7-2708-4585-BB5B-F64035202CC3}" type="slidenum">
              <a:rPr lang="en-US" altLang="en-US" sz="1200"/>
              <a:pPr/>
              <a:t>64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892187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A5FD34C7-2708-4585-BB5B-F64035202CC3}" type="slidenum">
              <a:rPr lang="en-US" altLang="en-US" sz="1200"/>
              <a:pPr/>
              <a:t>65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2609260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A5FD34C7-2708-4585-BB5B-F64035202CC3}" type="slidenum">
              <a:rPr lang="en-US" altLang="en-US" sz="1200"/>
              <a:pPr/>
              <a:t>66</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10156954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54243" indent="-290093" eaLnBrk="0" hangingPunct="0">
              <a:defRPr sz="2400">
                <a:solidFill>
                  <a:schemeClr val="tx1"/>
                </a:solidFill>
                <a:latin typeface="Times New Roman" pitchFamily="18" charset="0"/>
                <a:ea typeface="MS PGothic" pitchFamily="34" charset="-128"/>
              </a:defRPr>
            </a:lvl2pPr>
            <a:lvl3pPr marL="1160374" indent="-232075" eaLnBrk="0" hangingPunct="0">
              <a:defRPr sz="2400">
                <a:solidFill>
                  <a:schemeClr val="tx1"/>
                </a:solidFill>
                <a:latin typeface="Times New Roman" pitchFamily="18" charset="0"/>
                <a:ea typeface="MS PGothic" pitchFamily="34" charset="-128"/>
              </a:defRPr>
            </a:lvl3pPr>
            <a:lvl4pPr marL="1624523" indent="-232075" eaLnBrk="0" hangingPunct="0">
              <a:defRPr sz="2400">
                <a:solidFill>
                  <a:schemeClr val="tx1"/>
                </a:solidFill>
                <a:latin typeface="Times New Roman" pitchFamily="18" charset="0"/>
                <a:ea typeface="MS PGothic" pitchFamily="34" charset="-128"/>
              </a:defRPr>
            </a:lvl4pPr>
            <a:lvl5pPr marL="2088672" indent="-232075" eaLnBrk="0" hangingPunct="0">
              <a:defRPr sz="2400">
                <a:solidFill>
                  <a:schemeClr val="tx1"/>
                </a:solidFill>
                <a:latin typeface="Times New Roman" pitchFamily="18" charset="0"/>
                <a:ea typeface="MS PGothic" pitchFamily="34" charset="-128"/>
              </a:defRPr>
            </a:lvl5pPr>
            <a:lvl6pPr marL="2552822" indent="-232075"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3016971" indent="-232075"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81121" indent="-232075"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945270" indent="-232075"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A5FD34C7-2708-4585-BB5B-F64035202CC3}" type="slidenum">
              <a:rPr lang="en-US" altLang="en-US" sz="1200"/>
              <a:pPr/>
              <a:t>67</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ndParaRPr>
          </a:p>
        </p:txBody>
      </p:sp>
    </p:spTree>
    <p:extLst>
      <p:ext uri="{BB962C8B-B14F-4D97-AF65-F5344CB8AC3E}">
        <p14:creationId xmlns:p14="http://schemas.microsoft.com/office/powerpoint/2010/main" val="445716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7</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54756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8</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756561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9E9A1104-9B21-7241-9648-D7370D6DBF62}" type="slidenum">
              <a:rPr lang="en-US" sz="1200">
                <a:latin typeface="Times New Roman" charset="0"/>
              </a:rPr>
              <a:pPr/>
              <a:t>9</a:t>
            </a:fld>
            <a:endParaRPr lang="en-US" sz="1200">
              <a:latin typeface="Times New Roman"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076510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35263" y="584200"/>
            <a:ext cx="6096000" cy="1143000"/>
          </a:xfrm>
          <a:prstGeom prst="rect">
            <a:avLst/>
          </a:prstGeom>
        </p:spPr>
        <p:txBody>
          <a:bodyPr/>
          <a:lstStyle/>
          <a:p>
            <a:r>
              <a:rPr lang="en-CA" smtClean="0"/>
              <a:t>Click to edit Master title style</a:t>
            </a:r>
            <a:endParaRPr lang="en-US"/>
          </a:p>
        </p:txBody>
      </p:sp>
      <p:sp>
        <p:nvSpPr>
          <p:cNvPr id="3" name="Content Placeholder 2"/>
          <p:cNvSpPr>
            <a:spLocks noGrp="1"/>
          </p:cNvSpPr>
          <p:nvPr>
            <p:ph idx="1"/>
          </p:nvPr>
        </p:nvSpPr>
        <p:spPr>
          <a:xfrm>
            <a:off x="2819400" y="1981200"/>
            <a:ext cx="6096000" cy="4114800"/>
          </a:xfrm>
          <a:prstGeom prst="rect">
            <a:avLst/>
          </a:prstGeo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Rectangle 5"/>
          <p:cNvSpPr>
            <a:spLocks noGrp="1" noChangeArrowheads="1"/>
          </p:cNvSpPr>
          <p:nvPr>
            <p:ph type="dt" sz="half" idx="10"/>
          </p:nvPr>
        </p:nvSpPr>
        <p:spPr>
          <a:xfrm>
            <a:off x="304800" y="6248400"/>
            <a:ext cx="1905000" cy="457200"/>
          </a:xfrm>
          <a:prstGeom prst="rect">
            <a:avLst/>
          </a:prstGeom>
          <a:ln/>
        </p:spPr>
        <p:txBody>
          <a:bodyPr/>
          <a:lstStyle>
            <a:lvl1pPr>
              <a:defRPr/>
            </a:lvl1pPr>
          </a:lstStyle>
          <a:p>
            <a:r>
              <a:rPr lang="en-CA" smtClean="0"/>
              <a:t>L2-Jan 5/12</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Early Astronomy</a:t>
            </a:r>
          </a:p>
        </p:txBody>
      </p:sp>
    </p:spTree>
    <p:extLst>
      <p:ext uri="{BB962C8B-B14F-4D97-AF65-F5344CB8AC3E}">
        <p14:creationId xmlns:p14="http://schemas.microsoft.com/office/powerpoint/2010/main" val="1278581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35263" y="584200"/>
            <a:ext cx="6096000" cy="1143000"/>
          </a:xfrm>
          <a:prstGeom prst="rect">
            <a:avLst/>
          </a:prstGeom>
        </p:spPr>
        <p:txBody>
          <a:bodyPr/>
          <a:lstStyle/>
          <a:p>
            <a:r>
              <a:rPr lang="en-CA" smtClean="0"/>
              <a:t>Click to edit Master title style</a:t>
            </a:r>
            <a:endParaRPr lang="en-US"/>
          </a:p>
        </p:txBody>
      </p:sp>
      <p:sp>
        <p:nvSpPr>
          <p:cNvPr id="3" name="Text Placeholder 2"/>
          <p:cNvSpPr>
            <a:spLocks noGrp="1"/>
          </p:cNvSpPr>
          <p:nvPr>
            <p:ph type="body" sz="half" idx="1"/>
          </p:nvPr>
        </p:nvSpPr>
        <p:spPr>
          <a:xfrm>
            <a:off x="2819400" y="1981200"/>
            <a:ext cx="2971800" cy="4114800"/>
          </a:xfrm>
          <a:prstGeom prst="rect">
            <a:avLst/>
          </a:prstGeo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5943600" y="1981200"/>
            <a:ext cx="2971800" cy="4114800"/>
          </a:xfrm>
          <a:prstGeom prst="rect">
            <a:avLst/>
          </a:prstGeo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Rectangle 5"/>
          <p:cNvSpPr>
            <a:spLocks noGrp="1" noChangeArrowheads="1"/>
          </p:cNvSpPr>
          <p:nvPr>
            <p:ph type="dt" sz="half" idx="10"/>
          </p:nvPr>
        </p:nvSpPr>
        <p:spPr>
          <a:xfrm>
            <a:off x="304800" y="6248400"/>
            <a:ext cx="1905000" cy="457200"/>
          </a:xfrm>
          <a:prstGeom prst="rect">
            <a:avLst/>
          </a:prstGeom>
          <a:ln/>
        </p:spPr>
        <p:txBody>
          <a:bodyPr/>
          <a:lstStyle>
            <a:lvl1pPr>
              <a:defRPr/>
            </a:lvl1pPr>
          </a:lstStyle>
          <a:p>
            <a:r>
              <a:rPr lang="en-CA" smtClean="0"/>
              <a:t>L2-Jan 5/12</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Early Astronomy</a:t>
            </a:r>
          </a:p>
        </p:txBody>
      </p:sp>
    </p:spTree>
    <p:extLst>
      <p:ext uri="{BB962C8B-B14F-4D97-AF65-F5344CB8AC3E}">
        <p14:creationId xmlns:p14="http://schemas.microsoft.com/office/powerpoint/2010/main" val="1466334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2016-05-18</a:t>
            </a:fld>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528970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2016-05-18</a:t>
            </a:fld>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2994838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2016-05-18</a:t>
            </a:fld>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3045376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2016-05-18</a:t>
            </a:fld>
            <a:endParaRPr lang="en-CA"/>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3932469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2016-05-18</a:t>
            </a:fld>
            <a:endParaRPr lang="en-CA"/>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98981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CA"/>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2016-05-18</a:t>
            </a:fld>
            <a:endParaRPr lang="en-CA"/>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CA"/>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726817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2016-05-18</a:t>
            </a:fld>
            <a:endParaRPr lang="en-CA"/>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3535705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2016-05-18</a:t>
            </a:fld>
            <a:endParaRPr lang="en-CA"/>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2107797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2016-05-18</a:t>
            </a:fld>
            <a:endParaRPr lang="en-CA"/>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3383711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2016-05-18</a:t>
            </a:fld>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1299917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2016-05-18</a:t>
            </a:fld>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3308094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6"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6"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6" name="Rectangle 6"/>
          <p:cNvSpPr>
            <a:spLocks noGrp="1" noChangeArrowheads="1"/>
          </p:cNvSpPr>
          <p:nvPr>
            <p:ph type="ftr" sz="quarter" idx="3"/>
          </p:nvPr>
        </p:nvSpPr>
        <p:spPr>
          <a:xfrm>
            <a:off x="7092280" y="6569968"/>
            <a:ext cx="2029966" cy="288032"/>
          </a:xfrm>
          <a:prstGeom prst="rect">
            <a:avLst/>
          </a:prstGeom>
          <a:ln/>
        </p:spPr>
        <p:txBody>
          <a:bodyPr/>
          <a:lstStyle>
            <a:lvl1pPr>
              <a:defRPr sz="1600">
                <a:solidFill>
                  <a:srgbClr val="FF0000"/>
                </a:solidFill>
                <a:latin typeface="Calibri" panose="020F0502020204030204" pitchFamily="34" charset="0"/>
              </a:defRPr>
            </a:lvl1pPr>
          </a:lstStyle>
          <a:p>
            <a:pPr>
              <a:defRPr/>
            </a:pPr>
            <a:r>
              <a:rPr lang="en-US" dirty="0" smtClean="0"/>
              <a:t>SCI 238 – 2 – The Sky</a:t>
            </a:r>
            <a:endParaRPr lang="en-US" dirty="0"/>
          </a:p>
        </p:txBody>
      </p:sp>
    </p:spTree>
  </p:cSld>
  <p:clrMap bg1="dk2" tx1="lt1" bg2="dk1" tx2="lt2" accent1="accent1" accent2="accent2" accent3="accent3" accent4="accent4" accent5="accent5" accent6="accent6" hlink="hlink" folHlink="folHlink"/>
  <p:sldLayoutIdLst>
    <p:sldLayoutId id="2147483844" r:id="rId1"/>
    <p:sldLayoutId id="2147483845" r:id="rId2"/>
    <p:sldLayoutId id="2147483846" r:id="rId3"/>
    <p:sldLayoutId id="2147483848" r:id="rId4"/>
    <p:sldLayoutId id="2147483849" r:id="rId5"/>
    <p:sldLayoutId id="2147483850" r:id="rId6"/>
    <p:sldLayoutId id="2147483851" r:id="rId7"/>
    <p:sldLayoutId id="2147483852" r:id="rId8"/>
    <p:sldLayoutId id="2147483853" r:id="rId9"/>
    <p:sldLayoutId id="2147483854" r:id="rId10"/>
    <p:sldLayoutId id="2147483868" r:id="rId11"/>
    <p:sldLayoutId id="2147483872" r:id="rId12"/>
  </p:sldLayoutIdLst>
  <p:timing>
    <p:tnLst>
      <p:par>
        <p:cTn id="1" dur="indefinite" restart="never" nodeType="tmRoot"/>
      </p:par>
    </p:tnLst>
  </p:timing>
  <p:hf sldNum="0" hdr="0"/>
  <p:txStyles>
    <p:title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p:titleStyle>
    <p:body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3"/>
          </p:nvPr>
        </p:nvSpPr>
        <p:spPr>
          <a:xfrm>
            <a:off x="7164288" y="6568074"/>
            <a:ext cx="1973494" cy="288032"/>
          </a:xfrm>
          <a:prstGeom prst="rect">
            <a:avLst/>
          </a:prstGeom>
          <a:ln/>
        </p:spPr>
        <p:txBody>
          <a:bodyPr/>
          <a:lstStyle>
            <a:lvl1pPr>
              <a:defRPr sz="1600">
                <a:solidFill>
                  <a:srgbClr val="FF0000"/>
                </a:solidFill>
                <a:latin typeface="Calibri" panose="020F0502020204030204" pitchFamily="34" charset="0"/>
              </a:defRPr>
            </a:lvl1pPr>
          </a:lstStyle>
          <a:p>
            <a:pPr>
              <a:defRPr/>
            </a:pPr>
            <a:r>
              <a:rPr lang="en-US" dirty="0" smtClean="0"/>
              <a:t>SCI 238 – 2 – The Sky</a:t>
            </a:r>
            <a:endParaRPr lang="en-US" dirty="0"/>
          </a:p>
        </p:txBody>
      </p:sp>
    </p:spTree>
    <p:extLst>
      <p:ext uri="{BB962C8B-B14F-4D97-AF65-F5344CB8AC3E}">
        <p14:creationId xmlns:p14="http://schemas.microsoft.com/office/powerpoint/2010/main" val="3441877527"/>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gif"/><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gif"/><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jpeg"/><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png"/><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jpeg"/><Relationship Id="rId5" Type="http://schemas.openxmlformats.org/officeDocument/2006/relationships/hyperlink" Target="http://astro.unl.edu/naap/ssm/animations/ptolemaic.swf" TargetMode="External"/><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jpeg"/><Relationship Id="rId7" Type="http://schemas.openxmlformats.org/officeDocument/2006/relationships/image" Target="../media/image57.jpeg"/><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60.jpeg"/><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5" Type="http://schemas.openxmlformats.org/officeDocument/2006/relationships/image" Target="../media/image63.jpeg"/><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53.png"/><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65.gif"/></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660.png"/><Relationship Id="rId5" Type="http://schemas.openxmlformats.org/officeDocument/2006/relationships/image" Target="../media/image680.png"/><Relationship Id="rId6" Type="http://schemas.openxmlformats.org/officeDocument/2006/relationships/image" Target="../media/image69.png"/><Relationship Id="rId7" Type="http://schemas.openxmlformats.org/officeDocument/2006/relationships/image" Target="../media/image66.png"/><Relationship Id="rId8" Type="http://schemas.openxmlformats.org/officeDocument/2006/relationships/image" Target="../media/image70.png"/><Relationship Id="rId9" Type="http://schemas.openxmlformats.org/officeDocument/2006/relationships/image" Target="../media/image71.png"/><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5" Type="http://schemas.openxmlformats.org/officeDocument/2006/relationships/image" Target="../media/image720.png"/><Relationship Id="rId6" Type="http://schemas.openxmlformats.org/officeDocument/2006/relationships/image" Target="../media/image73.png"/><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700.png"/><Relationship Id="rId4" Type="http://schemas.openxmlformats.org/officeDocument/2006/relationships/image" Target="../media/image72.png"/><Relationship Id="rId5" Type="http://schemas.openxmlformats.org/officeDocument/2006/relationships/image" Target="../media/image720.png"/><Relationship Id="rId6" Type="http://schemas.openxmlformats.org/officeDocument/2006/relationships/image" Target="../media/image73.png"/><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gif"/><Relationship Id="rId4" Type="http://schemas.openxmlformats.org/officeDocument/2006/relationships/image" Target="../media/image76.jpe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80.png"/><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6.jpe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76.jpeg"/><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90.jpeg"/><Relationship Id="rId4" Type="http://schemas.openxmlformats.org/officeDocument/2006/relationships/image" Target="../media/image91.jpeg"/><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jpeg"/><Relationship Id="rId5" Type="http://schemas.openxmlformats.org/officeDocument/2006/relationships/image" Target="../media/image56.jpeg"/><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jpeg"/><Relationship Id="rId6" Type="http://schemas.openxmlformats.org/officeDocument/2006/relationships/image" Target="../media/image97.png"/><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5.png"/><Relationship Id="rId5" Type="http://schemas.openxmlformats.org/officeDocument/2006/relationships/image" Target="../media/image96.jpeg"/><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98.jpeg"/><Relationship Id="rId4" Type="http://schemas.openxmlformats.org/officeDocument/2006/relationships/image" Target="../media/image99.png"/><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0.jpeg"/><Relationship Id="rId5" Type="http://schemas.openxmlformats.org/officeDocument/2006/relationships/image" Target="../media/image103.png"/><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2.png"/><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jpeg"/><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107.jpeg"/><Relationship Id="rId4" Type="http://schemas.openxmlformats.org/officeDocument/2006/relationships/image" Target="../media/image56.jpeg"/><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gif"/><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10.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1.emf"/></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56.jpeg"/><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jpeg"/><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12.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16.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hyperlink" Target="http://astro.unl.edu/classaction/animations/renaissance/ptolemaic.html" TargetMode="External"/><Relationship Id="rId5" Type="http://schemas.openxmlformats.org/officeDocument/2006/relationships/hyperlink" Target="http://astro.unl.edu/classaction/animations/renaissance/venusphases.html" TargetMode="External"/><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smtClean="0"/>
              <a:t>Astronomy is the Oldest Natural Science</a:t>
            </a:r>
            <a:endParaRPr lang="en-US" sz="4000" dirty="0"/>
          </a:p>
        </p:txBody>
      </p:sp>
      <p:sp>
        <p:nvSpPr>
          <p:cNvPr id="3" name="Rectangle 3"/>
          <p:cNvSpPr txBox="1">
            <a:spLocks noChangeArrowheads="1"/>
          </p:cNvSpPr>
          <p:nvPr/>
        </p:nvSpPr>
        <p:spPr>
          <a:xfrm>
            <a:off x="158359" y="764705"/>
            <a:ext cx="8856660" cy="93807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fontAlgn="auto">
              <a:spcBef>
                <a:spcPts val="0"/>
              </a:spcBef>
              <a:spcAft>
                <a:spcPts val="0"/>
              </a:spcAft>
              <a:buNone/>
            </a:pPr>
            <a:r>
              <a:rPr lang="en-CA" dirty="0">
                <a:latin typeface="Calibri"/>
              </a:rPr>
              <a:t>c.32,000 </a:t>
            </a:r>
            <a:r>
              <a:rPr lang="en-CA" dirty="0" smtClean="0">
                <a:latin typeface="Calibri"/>
              </a:rPr>
              <a:t>BC: </a:t>
            </a:r>
            <a:r>
              <a:rPr lang="en-CA" dirty="0" err="1">
                <a:latin typeface="Calibri"/>
              </a:rPr>
              <a:t>Aurignacian</a:t>
            </a:r>
            <a:r>
              <a:rPr lang="en-CA" dirty="0">
                <a:latin typeface="Calibri"/>
              </a:rPr>
              <a:t> culture of </a:t>
            </a:r>
            <a:r>
              <a:rPr lang="en-CA" dirty="0" smtClean="0">
                <a:latin typeface="Calibri"/>
              </a:rPr>
              <a:t>Europe.</a:t>
            </a:r>
          </a:p>
          <a:p>
            <a:pPr marL="0" indent="0" fontAlgn="auto">
              <a:spcBef>
                <a:spcPts val="0"/>
              </a:spcBef>
              <a:spcAft>
                <a:spcPts val="0"/>
              </a:spcAft>
              <a:buNone/>
            </a:pPr>
            <a:r>
              <a:rPr lang="en-CA" dirty="0" smtClean="0">
                <a:latin typeface="Calibri"/>
              </a:rPr>
              <a:t>Bone </a:t>
            </a:r>
            <a:r>
              <a:rPr lang="en-CA" dirty="0">
                <a:latin typeface="Calibri"/>
              </a:rPr>
              <a:t>carving of phases of the lunar </a:t>
            </a:r>
            <a:r>
              <a:rPr lang="en-CA" dirty="0" smtClean="0">
                <a:latin typeface="Calibri"/>
              </a:rPr>
              <a:t>cycle. </a:t>
            </a:r>
            <a:endParaRPr lang="en-CA" dirty="0">
              <a:latin typeface="Calibri"/>
            </a:endParaRPr>
          </a:p>
          <a:p>
            <a:pPr eaLnBrk="1" hangingPunct="1">
              <a:buFont typeface="Wingdings" charset="2"/>
              <a:buNone/>
            </a:pPr>
            <a:endParaRPr lang="en-US" kern="0"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322" y="1844824"/>
            <a:ext cx="5629444" cy="487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2708920"/>
            <a:ext cx="3096344"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flipH="1">
            <a:off x="2051720" y="2708920"/>
            <a:ext cx="3030118" cy="792088"/>
          </a:xfrm>
          <a:prstGeom prst="straightConnector1">
            <a:avLst/>
          </a:prstGeom>
          <a:noFill/>
          <a:ln w="38100" cap="flat" cmpd="sng" algn="ctr">
            <a:solidFill>
              <a:srgbClr val="FF0000"/>
            </a:solidFill>
            <a:prstDash val="solid"/>
            <a:tailEnd type="arrow"/>
          </a:ln>
          <a:effectLst/>
        </p:spPr>
      </p:cxnSp>
    </p:spTree>
    <p:extLst>
      <p:ext uri="{BB962C8B-B14F-4D97-AF65-F5344CB8AC3E}">
        <p14:creationId xmlns:p14="http://schemas.microsoft.com/office/powerpoint/2010/main" val="11370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a:t>Greeks: Sky is Three-Dimensional</a:t>
            </a:r>
          </a:p>
        </p:txBody>
      </p:sp>
      <p:sp>
        <p:nvSpPr>
          <p:cNvPr id="3" name="Rectangle 3"/>
          <p:cNvSpPr txBox="1">
            <a:spLocks noChangeArrowheads="1"/>
          </p:cNvSpPr>
          <p:nvPr/>
        </p:nvSpPr>
        <p:spPr>
          <a:xfrm>
            <a:off x="0" y="4797152"/>
            <a:ext cx="9252519" cy="223224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smtClean="0"/>
              <a:t>Immediately </a:t>
            </a:r>
            <a:r>
              <a:rPr lang="en-CA" kern="0" dirty="0"/>
              <a:t>explains phases of </a:t>
            </a:r>
            <a:r>
              <a:rPr lang="en-CA" kern="0" dirty="0" smtClean="0"/>
              <a:t>Moon &amp; </a:t>
            </a:r>
            <a:r>
              <a:rPr lang="en-CA" kern="0" dirty="0"/>
              <a:t>eclipses (</a:t>
            </a:r>
            <a:r>
              <a:rPr lang="en-CA" kern="0" dirty="0" smtClean="0"/>
              <a:t>lunar/solar).</a:t>
            </a:r>
          </a:p>
          <a:p>
            <a:pPr marL="0" indent="0" eaLnBrk="1" hangingPunct="1">
              <a:buNone/>
            </a:pPr>
            <a:r>
              <a:rPr lang="en-CA" kern="0" dirty="0" smtClean="0">
                <a:solidFill>
                  <a:srgbClr val="7030A0"/>
                </a:solidFill>
              </a:rPr>
              <a:t>Question: </a:t>
            </a:r>
            <a:r>
              <a:rPr lang="en-CA" kern="0" dirty="0"/>
              <a:t>S</a:t>
            </a:r>
            <a:r>
              <a:rPr lang="en-CA" kern="0" dirty="0" smtClean="0"/>
              <a:t>hape </a:t>
            </a:r>
            <a:r>
              <a:rPr lang="en-CA" kern="0" dirty="0"/>
              <a:t>of the Earth? (Pythagoras &amp; Aristotle)</a:t>
            </a:r>
          </a:p>
          <a:p>
            <a:pPr marL="0" indent="0" eaLnBrk="1" hangingPunct="1">
              <a:buNone/>
            </a:pPr>
            <a:r>
              <a:rPr lang="en-CA" kern="0" dirty="0" smtClean="0">
                <a:solidFill>
                  <a:srgbClr val="7030A0"/>
                </a:solidFill>
              </a:rPr>
              <a:t>Question: </a:t>
            </a:r>
            <a:r>
              <a:rPr lang="en-CA" kern="0" dirty="0" smtClean="0"/>
              <a:t>Size </a:t>
            </a:r>
            <a:r>
              <a:rPr lang="en-CA" kern="0" dirty="0"/>
              <a:t>of the Earth compared to the Moon?</a:t>
            </a:r>
          </a:p>
          <a:p>
            <a:pPr marL="0" indent="0" eaLnBrk="1" hangingPunct="1">
              <a:buNone/>
            </a:pPr>
            <a:endParaRPr lang="en-US" kern="0" dirty="0" smtClean="0"/>
          </a:p>
          <a:p>
            <a:pPr eaLnBrk="1" hangingPunct="1">
              <a:buFont typeface="Wingdings" charset="2"/>
              <a:buNone/>
            </a:pPr>
            <a:endParaRPr lang="en-US" kern="0" dirty="0"/>
          </a:p>
        </p:txBody>
      </p:sp>
      <p:pic>
        <p:nvPicPr>
          <p:cNvPr id="5" name="Content Placeholder 5" descr="LunarEclipse2011Dec10WangLetian900c.jpg"/>
          <p:cNvPicPr>
            <a:picLocks noChangeAspect="1"/>
          </p:cNvPicPr>
          <p:nvPr/>
        </p:nvPicPr>
        <p:blipFill>
          <a:blip r:embed="rId3">
            <a:extLst>
              <a:ext uri="{28A0092B-C50C-407E-A947-70E740481C1C}">
                <a14:useLocalDpi xmlns:a14="http://schemas.microsoft.com/office/drawing/2010/main" val="0"/>
              </a:ext>
            </a:extLst>
          </a:blip>
          <a:srcRect l="617" r="617"/>
          <a:stretch>
            <a:fillRect/>
          </a:stretch>
        </p:blipFill>
        <p:spPr>
          <a:xfrm>
            <a:off x="4595142" y="1196752"/>
            <a:ext cx="4442178" cy="2998470"/>
          </a:xfrm>
          <a:prstGeom prst="rect">
            <a:avLst/>
          </a:prstGeom>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200562"/>
            <a:ext cx="4486382" cy="299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514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a:t>Aristarchus (c. 310-230 BC)</a:t>
            </a:r>
          </a:p>
        </p:txBody>
      </p:sp>
      <p:sp>
        <p:nvSpPr>
          <p:cNvPr id="3" name="Rectangle 3"/>
          <p:cNvSpPr txBox="1">
            <a:spLocks noChangeArrowheads="1"/>
          </p:cNvSpPr>
          <p:nvPr/>
        </p:nvSpPr>
        <p:spPr>
          <a:xfrm>
            <a:off x="107504" y="772376"/>
            <a:ext cx="4147301" cy="114445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smtClean="0"/>
              <a:t>Calculated </a:t>
            </a:r>
            <a:r>
              <a:rPr lang="en-CA" kern="0" dirty="0" smtClean="0">
                <a:solidFill>
                  <a:srgbClr val="7030A0"/>
                </a:solidFill>
              </a:rPr>
              <a:t>distance</a:t>
            </a:r>
            <a:r>
              <a:rPr lang="en-CA" kern="0" dirty="0" smtClean="0"/>
              <a:t> </a:t>
            </a:r>
            <a:r>
              <a:rPr lang="en-CA" u="sng" kern="0" dirty="0" smtClean="0"/>
              <a:t>ratio</a:t>
            </a:r>
            <a:r>
              <a:rPr lang="en-CA" kern="0" dirty="0" smtClean="0"/>
              <a:t>:</a:t>
            </a:r>
            <a:endParaRPr lang="en-CA" kern="0" dirty="0"/>
          </a:p>
          <a:p>
            <a:pPr marL="0" indent="0" eaLnBrk="1" hangingPunct="1">
              <a:buNone/>
            </a:pPr>
            <a:r>
              <a:rPr lang="en-CA" kern="0" dirty="0" smtClean="0"/>
              <a:t>(Earth-Sun) : (Earth-Moon</a:t>
            </a:r>
            <a:r>
              <a:rPr lang="en-CA" kern="0" dirty="0"/>
              <a:t>) </a:t>
            </a:r>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CA" i="1" kern="0" dirty="0" smtClean="0">
              <a:latin typeface="Cambria Math"/>
            </a:endParaRPr>
          </a:p>
          <a:p>
            <a:pPr marL="0" indent="0" eaLnBrk="1" hangingPunct="1">
              <a:buNone/>
            </a:pPr>
            <a:endParaRPr lang="en-CA" kern="0" dirty="0" smtClean="0">
              <a:solidFill>
                <a:srgbClr val="7030A0"/>
              </a:solidFill>
            </a:endParaRPr>
          </a:p>
          <a:p>
            <a:pPr marL="0" indent="0" eaLnBrk="1" hangingPunct="1">
              <a:buNone/>
            </a:pPr>
            <a:endParaRPr lang="en-CA" kern="0" dirty="0" smtClean="0"/>
          </a:p>
          <a:p>
            <a:pPr marL="0" indent="0" eaLnBrk="1" hangingPunct="1">
              <a:buNone/>
            </a:pPr>
            <a:endParaRPr lang="en-CA" kern="0" dirty="0"/>
          </a:p>
          <a:p>
            <a:pPr marL="0" indent="0" eaLnBrk="1" hangingPunct="1">
              <a:buNone/>
            </a:pPr>
            <a:endParaRPr lang="en-CA" kern="0" dirty="0" smtClean="0"/>
          </a:p>
          <a:p>
            <a:pPr eaLnBrk="1" hangingPunct="1">
              <a:buFont typeface="Wingdings" charset="2"/>
              <a:buNone/>
            </a:pPr>
            <a:endParaRPr lang="en-US" kern="0" dirty="0"/>
          </a:p>
        </p:txBody>
      </p:sp>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96752"/>
            <a:ext cx="3495308" cy="2325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53658"/>
            <a:ext cx="1379220" cy="197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58" name="Picture 2" descr="http://www.astronomy.ohio-state.edu/~pogge/Ast161/Unit3/Images/aristsun.gif"/>
          <p:cNvPicPr>
            <a:picLocks noChangeAspect="1" noChangeArrowheads="1"/>
          </p:cNvPicPr>
          <p:nvPr/>
        </p:nvPicPr>
        <p:blipFill rotWithShape="1">
          <a:blip r:embed="rId5">
            <a:extLst>
              <a:ext uri="{28A0092B-C50C-407E-A947-70E740481C1C}">
                <a14:useLocalDpi xmlns:a14="http://schemas.microsoft.com/office/drawing/2010/main" val="0"/>
              </a:ext>
            </a:extLst>
          </a:blip>
          <a:srcRect t="15970" b="19308"/>
          <a:stretch/>
        </p:blipFill>
        <p:spPr bwMode="auto">
          <a:xfrm>
            <a:off x="251520" y="2534424"/>
            <a:ext cx="5256584" cy="2550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Rectangle 3"/>
              <p:cNvSpPr txBox="1">
                <a:spLocks noChangeArrowheads="1"/>
              </p:cNvSpPr>
              <p:nvPr/>
            </p:nvSpPr>
            <p:spPr>
              <a:xfrm>
                <a:off x="2843388" y="2031974"/>
                <a:ext cx="2822834" cy="96497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buFont typeface="Wingdings" charset="2"/>
                  <a:buNone/>
                </a:pPr>
                <a14:m>
                  <m:oMath xmlns:m="http://schemas.openxmlformats.org/officeDocument/2006/math">
                    <m:r>
                      <a:rPr lang="en-CA" b="0" i="1" kern="0" smtClean="0">
                        <a:solidFill>
                          <a:srgbClr val="FF0000"/>
                        </a:solidFill>
                        <a:latin typeface="Cambria Math"/>
                      </a:rPr>
                      <m:t>90</m:t>
                    </m:r>
                    <m:r>
                      <a:rPr lang="en-CA" b="0" i="1" kern="0" smtClean="0">
                        <a:solidFill>
                          <a:srgbClr val="FF0000"/>
                        </a:solidFill>
                        <a:latin typeface="Cambria Math"/>
                        <a:ea typeface="Cambria Math"/>
                      </a:rPr>
                      <m:t>°</m:t>
                    </m:r>
                  </m:oMath>
                </a14:m>
                <a:r>
                  <a:rPr lang="en-US" kern="0" dirty="0" smtClean="0">
                    <a:solidFill>
                      <a:srgbClr val="FF0000"/>
                    </a:solidFill>
                  </a:rPr>
                  <a:t> when Moon exactly half lit</a:t>
                </a:r>
                <a:endParaRPr lang="en-US" kern="0" dirty="0">
                  <a:solidFill>
                    <a:srgbClr val="FF0000"/>
                  </a:solidFill>
                </a:endParaRPr>
              </a:p>
            </p:txBody>
          </p:sp>
        </mc:Choice>
        <mc:Fallback xmlns="">
          <p:sp>
            <p:nvSpPr>
              <p:cNvPr id="11" name="Rectangle 3"/>
              <p:cNvSpPr txBox="1">
                <a:spLocks noRot="1" noChangeAspect="1" noMove="1" noResize="1" noEditPoints="1" noAdjustHandles="1" noChangeArrowheads="1" noChangeShapeType="1" noTextEdit="1"/>
              </p:cNvSpPr>
              <p:nvPr/>
            </p:nvSpPr>
            <p:spPr>
              <a:xfrm>
                <a:off x="2843388" y="2031974"/>
                <a:ext cx="2822834" cy="964978"/>
              </a:xfrm>
              <a:prstGeom prst="rect">
                <a:avLst/>
              </a:prstGeom>
              <a:blipFill rotWithShape="1">
                <a:blip r:embed="rId6"/>
                <a:stretch>
                  <a:fillRect t="-5660" b="-15723"/>
                </a:stretch>
              </a:blipFill>
            </p:spPr>
            <p:txBody>
              <a:bodyPr/>
              <a:lstStyle/>
              <a:p>
                <a:r>
                  <a:rPr lang="en-CA">
                    <a:noFill/>
                  </a:rPr>
                  <a:t> </a:t>
                </a:r>
              </a:p>
            </p:txBody>
          </p:sp>
        </mc:Fallback>
      </mc:AlternateContent>
      <p:cxnSp>
        <p:nvCxnSpPr>
          <p:cNvPr id="12" name="Straight Arrow Connector 11"/>
          <p:cNvCxnSpPr/>
          <p:nvPr/>
        </p:nvCxnSpPr>
        <p:spPr>
          <a:xfrm flipH="1">
            <a:off x="1475656" y="2420888"/>
            <a:ext cx="1404156" cy="792088"/>
          </a:xfrm>
          <a:prstGeom prst="straightConnector1">
            <a:avLst/>
          </a:prstGeom>
          <a:noFill/>
          <a:ln w="38100" cap="flat" cmpd="sng" algn="ctr">
            <a:solidFill>
              <a:srgbClr val="00B050"/>
            </a:solidFill>
            <a:prstDash val="solid"/>
            <a:tailEnd type="arrow"/>
          </a:ln>
          <a:effectLst/>
        </p:spPr>
      </p:cxnSp>
      <p:sp>
        <p:nvSpPr>
          <p:cNvPr id="18" name="Text Box 4"/>
          <p:cNvSpPr txBox="1">
            <a:spLocks noChangeArrowheads="1"/>
          </p:cNvSpPr>
          <p:nvPr/>
        </p:nvSpPr>
        <p:spPr bwMode="auto">
          <a:xfrm>
            <a:off x="5631902" y="3700189"/>
            <a:ext cx="356731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spcBef>
                <a:spcPct val="50000"/>
              </a:spcBef>
            </a:pPr>
            <a:r>
              <a:rPr lang="en-US" sz="2800" dirty="0" smtClean="0">
                <a:solidFill>
                  <a:srgbClr val="009999"/>
                </a:solidFill>
                <a:latin typeface="Calibri" panose="020F0502020204030204" pitchFamily="34" charset="0"/>
                <a:cs typeface="Arial" charset="0"/>
              </a:rPr>
              <a:t>Measure</a:t>
            </a:r>
            <a:r>
              <a:rPr lang="en-US" sz="2800" b="1" dirty="0" smtClean="0">
                <a:solidFill>
                  <a:srgbClr val="009999"/>
                </a:solidFill>
                <a:latin typeface="Calibri" panose="020F0502020204030204" pitchFamily="34" charset="0"/>
                <a:cs typeface="Arial" charset="0"/>
              </a:rPr>
              <a:t> </a:t>
            </a:r>
            <a:r>
              <a:rPr lang="en-US" sz="2800" dirty="0" smtClean="0">
                <a:solidFill>
                  <a:srgbClr val="009999"/>
                </a:solidFill>
                <a:latin typeface="Calibri" panose="020F0502020204030204" pitchFamily="34" charset="0"/>
                <a:cs typeface="Arial" charset="0"/>
              </a:rPr>
              <a:t>time, </a:t>
            </a:r>
            <a:r>
              <a:rPr lang="en-US" sz="2800" i="1" dirty="0" smtClean="0">
                <a:solidFill>
                  <a:srgbClr val="009999"/>
                </a:solidFill>
                <a:latin typeface="Calibri" panose="020F0502020204030204" pitchFamily="34" charset="0"/>
                <a:cs typeface="Arial" charset="0"/>
              </a:rPr>
              <a:t>T</a:t>
            </a:r>
            <a:r>
              <a:rPr lang="en-US" sz="2800" dirty="0" smtClean="0">
                <a:solidFill>
                  <a:srgbClr val="009999"/>
                </a:solidFill>
                <a:latin typeface="Calibri" panose="020F0502020204030204" pitchFamily="34" charset="0"/>
                <a:cs typeface="Arial" charset="0"/>
              </a:rPr>
              <a:t>,</a:t>
            </a:r>
            <a:r>
              <a:rPr lang="en-US" sz="2800" b="1" dirty="0" smtClean="0">
                <a:solidFill>
                  <a:srgbClr val="009999"/>
                </a:solidFill>
                <a:latin typeface="Calibri" panose="020F0502020204030204" pitchFamily="34" charset="0"/>
                <a:cs typeface="Arial" charset="0"/>
              </a:rPr>
              <a:t> </a:t>
            </a:r>
            <a:r>
              <a:rPr lang="en-US" sz="2800" dirty="0">
                <a:solidFill>
                  <a:srgbClr val="009999"/>
                </a:solidFill>
                <a:latin typeface="Calibri" panose="020F0502020204030204" pitchFamily="34" charset="0"/>
                <a:cs typeface="Arial" charset="0"/>
              </a:rPr>
              <a:t>from third quarter </a:t>
            </a:r>
            <a:r>
              <a:rPr lang="en-US" sz="2800" dirty="0" smtClean="0">
                <a:solidFill>
                  <a:srgbClr val="009999"/>
                </a:solidFill>
                <a:latin typeface="Calibri" panose="020F0502020204030204" pitchFamily="34" charset="0"/>
                <a:cs typeface="Arial" charset="0"/>
              </a:rPr>
              <a:t>(bottom) to </a:t>
            </a:r>
            <a:r>
              <a:rPr lang="en-US" sz="2800" dirty="0">
                <a:solidFill>
                  <a:srgbClr val="009999"/>
                </a:solidFill>
                <a:latin typeface="Calibri" panose="020F0502020204030204" pitchFamily="34" charset="0"/>
                <a:cs typeface="Arial" charset="0"/>
              </a:rPr>
              <a:t>first </a:t>
            </a:r>
            <a:r>
              <a:rPr lang="en-US" sz="2800" dirty="0" smtClean="0">
                <a:solidFill>
                  <a:srgbClr val="009999"/>
                </a:solidFill>
                <a:latin typeface="Calibri" panose="020F0502020204030204" pitchFamily="34" charset="0"/>
                <a:cs typeface="Arial" charset="0"/>
              </a:rPr>
              <a:t>quarter (top) </a:t>
            </a:r>
            <a:endParaRPr lang="en-US" sz="2800" b="1" dirty="0">
              <a:solidFill>
                <a:srgbClr val="009999"/>
              </a:solidFill>
              <a:latin typeface="Calibri" panose="020F0502020204030204" pitchFamily="34" charset="0"/>
              <a:cs typeface="Times New Roman" charset="0"/>
            </a:endParaRPr>
          </a:p>
        </p:txBody>
      </p:sp>
      <mc:AlternateContent xmlns:mc="http://schemas.openxmlformats.org/markup-compatibility/2006" xmlns:a14="http://schemas.microsoft.com/office/drawing/2010/main">
        <mc:Choice Requires="a14">
          <p:sp>
            <p:nvSpPr>
              <p:cNvPr id="21" name="Rectangle 3"/>
              <p:cNvSpPr txBox="1">
                <a:spLocks noChangeArrowheads="1"/>
              </p:cNvSpPr>
              <p:nvPr/>
            </p:nvSpPr>
            <p:spPr>
              <a:xfrm>
                <a:off x="677235" y="3212976"/>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𝐵</m:t>
                      </m:r>
                    </m:oMath>
                  </m:oMathPara>
                </a14:m>
                <a:endParaRPr lang="en-US" kern="0" dirty="0">
                  <a:solidFill>
                    <a:srgbClr val="7030A0"/>
                  </a:solidFill>
                </a:endParaRPr>
              </a:p>
            </p:txBody>
          </p:sp>
        </mc:Choice>
        <mc:Fallback xmlns="">
          <p:sp>
            <p:nvSpPr>
              <p:cNvPr id="21" name="Rectangle 3"/>
              <p:cNvSpPr txBox="1">
                <a:spLocks noRot="1" noChangeAspect="1" noMove="1" noResize="1" noEditPoints="1" noAdjustHandles="1" noChangeArrowheads="1" noChangeShapeType="1" noTextEdit="1"/>
              </p:cNvSpPr>
              <p:nvPr/>
            </p:nvSpPr>
            <p:spPr>
              <a:xfrm>
                <a:off x="677235" y="3212976"/>
                <a:ext cx="1014445" cy="720080"/>
              </a:xfrm>
              <a:prstGeom prst="rect">
                <a:avLst/>
              </a:prstGeom>
              <a:blipFill rotWithShape="1">
                <a:blip r:embed="rId7"/>
                <a:stretch>
                  <a:fillRect/>
                </a:stretch>
              </a:blipFill>
            </p:spPr>
            <p:txBody>
              <a:bodyPr/>
              <a:lstStyle/>
              <a:p>
                <a:r>
                  <a:rPr lang="en-CA">
                    <a:noFill/>
                  </a:rPr>
                  <a:t> </a:t>
                </a:r>
              </a:p>
            </p:txBody>
          </p:sp>
        </mc:Fallback>
      </mc:AlternateContent>
      <p:cxnSp>
        <p:nvCxnSpPr>
          <p:cNvPr id="19" name="Straight Connector 18"/>
          <p:cNvCxnSpPr/>
          <p:nvPr/>
        </p:nvCxnSpPr>
        <p:spPr>
          <a:xfrm>
            <a:off x="1331640" y="3875576"/>
            <a:ext cx="3600400"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3"/>
              <p:cNvSpPr txBox="1">
                <a:spLocks noChangeArrowheads="1"/>
              </p:cNvSpPr>
              <p:nvPr/>
            </p:nvSpPr>
            <p:spPr>
              <a:xfrm>
                <a:off x="2411760" y="3789040"/>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𝐴</m:t>
                      </m:r>
                    </m:oMath>
                  </m:oMathPara>
                </a14:m>
                <a:endParaRPr lang="en-US" kern="0" dirty="0" smtClean="0">
                  <a:solidFill>
                    <a:srgbClr val="7030A0"/>
                  </a:solidFill>
                </a:endParaRPr>
              </a:p>
              <a:p>
                <a:pPr eaLnBrk="1" hangingPunct="1">
                  <a:buFont typeface="Wingdings" charset="2"/>
                  <a:buNone/>
                </a:pPr>
                <a:endParaRPr lang="en-US" kern="0" dirty="0"/>
              </a:p>
            </p:txBody>
          </p:sp>
        </mc:Choice>
        <mc:Fallback xmlns="">
          <p:sp>
            <p:nvSpPr>
              <p:cNvPr id="26" name="Rectangle 3"/>
              <p:cNvSpPr txBox="1">
                <a:spLocks noRot="1" noChangeAspect="1" noMove="1" noResize="1" noEditPoints="1" noAdjustHandles="1" noChangeArrowheads="1" noChangeShapeType="1" noTextEdit="1"/>
              </p:cNvSpPr>
              <p:nvPr/>
            </p:nvSpPr>
            <p:spPr>
              <a:xfrm>
                <a:off x="2411760" y="3789040"/>
                <a:ext cx="1014445" cy="720080"/>
              </a:xfrm>
              <a:prstGeom prst="rect">
                <a:avLst/>
              </a:prstGeom>
              <a:blipFill rotWithShape="1">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Rectangle 3"/>
              <p:cNvSpPr txBox="1">
                <a:spLocks noChangeArrowheads="1"/>
              </p:cNvSpPr>
              <p:nvPr/>
            </p:nvSpPr>
            <p:spPr>
              <a:xfrm>
                <a:off x="1028003" y="3429000"/>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m:rPr>
                          <m:sty m:val="p"/>
                        </m:rPr>
                        <a:rPr lang="el-GR" b="0" i="1" kern="0" dirty="0" smtClean="0">
                          <a:solidFill>
                            <a:srgbClr val="7030A0"/>
                          </a:solidFill>
                          <a:latin typeface="Cambria Math"/>
                          <a:ea typeface="Cambria Math"/>
                        </a:rPr>
                        <m:t>θ</m:t>
                      </m:r>
                    </m:oMath>
                  </m:oMathPara>
                </a14:m>
                <a:endParaRPr lang="en-US" kern="0" dirty="0"/>
              </a:p>
            </p:txBody>
          </p:sp>
        </mc:Choice>
        <mc:Fallback xmlns="">
          <p:sp>
            <p:nvSpPr>
              <p:cNvPr id="27" name="Rectangle 3"/>
              <p:cNvSpPr txBox="1">
                <a:spLocks noRot="1" noChangeAspect="1" noMove="1" noResize="1" noEditPoints="1" noAdjustHandles="1" noChangeArrowheads="1" noChangeShapeType="1" noTextEdit="1"/>
              </p:cNvSpPr>
              <p:nvPr/>
            </p:nvSpPr>
            <p:spPr>
              <a:xfrm>
                <a:off x="1028003" y="3429000"/>
                <a:ext cx="1014445" cy="720080"/>
              </a:xfrm>
              <a:prstGeom prst="rect">
                <a:avLst/>
              </a:prstGeom>
              <a:blipFill rotWithShape="1">
                <a:blip r:embed="rId9"/>
                <a:stretch>
                  <a:fillRect/>
                </a:stretch>
              </a:blipFill>
            </p:spPr>
            <p:txBody>
              <a:bodyPr/>
              <a:lstStyle/>
              <a:p>
                <a:r>
                  <a:rPr lang="en-CA">
                    <a:noFill/>
                  </a:rPr>
                  <a:t> </a:t>
                </a:r>
              </a:p>
            </p:txBody>
          </p:sp>
        </mc:Fallback>
      </mc:AlternateContent>
      <p:sp>
        <p:nvSpPr>
          <p:cNvPr id="29" name="Rectangle 3"/>
          <p:cNvSpPr txBox="1">
            <a:spLocks noChangeArrowheads="1"/>
          </p:cNvSpPr>
          <p:nvPr/>
        </p:nvSpPr>
        <p:spPr>
          <a:xfrm>
            <a:off x="4148507" y="5805264"/>
            <a:ext cx="3087789" cy="108012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solidFill>
                  <a:srgbClr val="7030A0"/>
                </a:solidFill>
              </a:rPr>
              <a:t>How?</a:t>
            </a:r>
            <a:endParaRPr lang="en-US" kern="0" dirty="0">
              <a:solidFill>
                <a:srgbClr val="7030A0"/>
              </a:solidFill>
            </a:endParaRPr>
          </a:p>
        </p:txBody>
      </p:sp>
    </p:spTree>
    <p:extLst>
      <p:ext uri="{BB962C8B-B14F-4D97-AF65-F5344CB8AC3E}">
        <p14:creationId xmlns:p14="http://schemas.microsoft.com/office/powerpoint/2010/main" val="9992162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a:t>Aristarchus (c. 310-230 BC)</a:t>
            </a:r>
          </a:p>
        </p:txBody>
      </p:sp>
      <p:sp>
        <p:nvSpPr>
          <p:cNvPr id="3" name="Rectangle 3"/>
          <p:cNvSpPr txBox="1">
            <a:spLocks noChangeArrowheads="1"/>
          </p:cNvSpPr>
          <p:nvPr/>
        </p:nvSpPr>
        <p:spPr>
          <a:xfrm>
            <a:off x="107504" y="772376"/>
            <a:ext cx="4147301" cy="114445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smtClean="0"/>
              <a:t>Calculated </a:t>
            </a:r>
            <a:r>
              <a:rPr lang="en-CA" kern="0" dirty="0" smtClean="0">
                <a:solidFill>
                  <a:srgbClr val="7030A0"/>
                </a:solidFill>
              </a:rPr>
              <a:t>distance</a:t>
            </a:r>
            <a:r>
              <a:rPr lang="en-CA" kern="0" dirty="0" smtClean="0"/>
              <a:t> </a:t>
            </a:r>
            <a:r>
              <a:rPr lang="en-CA" u="sng" kern="0" dirty="0" smtClean="0"/>
              <a:t>ratio</a:t>
            </a:r>
            <a:r>
              <a:rPr lang="en-CA" kern="0" dirty="0" smtClean="0"/>
              <a:t>:</a:t>
            </a:r>
            <a:endParaRPr lang="en-CA" kern="0" dirty="0"/>
          </a:p>
          <a:p>
            <a:pPr marL="0" indent="0" eaLnBrk="1" hangingPunct="1">
              <a:buNone/>
            </a:pPr>
            <a:r>
              <a:rPr lang="en-CA" kern="0" dirty="0" smtClean="0"/>
              <a:t>(Earth-Sun) : (Earth-Moon</a:t>
            </a:r>
            <a:r>
              <a:rPr lang="en-CA" kern="0" dirty="0"/>
              <a:t>) </a:t>
            </a:r>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CA" i="1" kern="0" dirty="0" smtClean="0">
              <a:latin typeface="Cambria Math"/>
            </a:endParaRPr>
          </a:p>
          <a:p>
            <a:pPr marL="0" indent="0" eaLnBrk="1" hangingPunct="1">
              <a:buNone/>
            </a:pPr>
            <a:endParaRPr lang="en-CA" kern="0" dirty="0" smtClean="0">
              <a:solidFill>
                <a:srgbClr val="7030A0"/>
              </a:solidFill>
            </a:endParaRPr>
          </a:p>
          <a:p>
            <a:pPr marL="0" indent="0" eaLnBrk="1" hangingPunct="1">
              <a:buNone/>
            </a:pPr>
            <a:endParaRPr lang="en-CA" kern="0" dirty="0" smtClean="0"/>
          </a:p>
          <a:p>
            <a:pPr marL="0" indent="0" eaLnBrk="1" hangingPunct="1">
              <a:buNone/>
            </a:pPr>
            <a:endParaRPr lang="en-CA" kern="0" dirty="0"/>
          </a:p>
          <a:p>
            <a:pPr marL="0" indent="0" eaLnBrk="1" hangingPunct="1">
              <a:buNone/>
            </a:pPr>
            <a:endParaRPr lang="en-CA" kern="0" dirty="0" smtClean="0"/>
          </a:p>
          <a:p>
            <a:pPr eaLnBrk="1" hangingPunct="1">
              <a:buFont typeface="Wingdings" charset="2"/>
              <a:buNone/>
            </a:pPr>
            <a:endParaRPr lang="en-US" kern="0" dirty="0"/>
          </a:p>
        </p:txBody>
      </p:sp>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96752"/>
            <a:ext cx="3495308" cy="2325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53658"/>
            <a:ext cx="1379220" cy="197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58" name="Picture 2" descr="http://www.astronomy.ohio-state.edu/~pogge/Ast161/Unit3/Images/aristsun.gif"/>
          <p:cNvPicPr>
            <a:picLocks noChangeAspect="1" noChangeArrowheads="1"/>
          </p:cNvPicPr>
          <p:nvPr/>
        </p:nvPicPr>
        <p:blipFill rotWithShape="1">
          <a:blip r:embed="rId5">
            <a:extLst>
              <a:ext uri="{28A0092B-C50C-407E-A947-70E740481C1C}">
                <a14:useLocalDpi xmlns:a14="http://schemas.microsoft.com/office/drawing/2010/main" val="0"/>
              </a:ext>
            </a:extLst>
          </a:blip>
          <a:srcRect t="15970" b="19308"/>
          <a:stretch/>
        </p:blipFill>
        <p:spPr bwMode="auto">
          <a:xfrm>
            <a:off x="251520" y="2534424"/>
            <a:ext cx="5256584" cy="2550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Rectangle 3"/>
              <p:cNvSpPr txBox="1">
                <a:spLocks noChangeArrowheads="1"/>
              </p:cNvSpPr>
              <p:nvPr/>
            </p:nvSpPr>
            <p:spPr>
              <a:xfrm>
                <a:off x="2843388" y="2031974"/>
                <a:ext cx="2822834" cy="96497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buFont typeface="Wingdings" charset="2"/>
                  <a:buNone/>
                </a:pPr>
                <a14:m>
                  <m:oMath xmlns:m="http://schemas.openxmlformats.org/officeDocument/2006/math">
                    <m:r>
                      <a:rPr lang="en-CA" b="0" i="1" kern="0" smtClean="0">
                        <a:solidFill>
                          <a:srgbClr val="FF0000"/>
                        </a:solidFill>
                        <a:latin typeface="Cambria Math"/>
                      </a:rPr>
                      <m:t>90</m:t>
                    </m:r>
                    <m:r>
                      <a:rPr lang="en-CA" b="0" i="1" kern="0" smtClean="0">
                        <a:solidFill>
                          <a:srgbClr val="FF0000"/>
                        </a:solidFill>
                        <a:latin typeface="Cambria Math"/>
                        <a:ea typeface="Cambria Math"/>
                      </a:rPr>
                      <m:t>°</m:t>
                    </m:r>
                  </m:oMath>
                </a14:m>
                <a:r>
                  <a:rPr lang="en-US" kern="0" dirty="0" smtClean="0">
                    <a:solidFill>
                      <a:srgbClr val="FF0000"/>
                    </a:solidFill>
                  </a:rPr>
                  <a:t> when Moon exactly half lit</a:t>
                </a:r>
                <a:endParaRPr lang="en-US" kern="0" dirty="0">
                  <a:solidFill>
                    <a:srgbClr val="FF0000"/>
                  </a:solidFill>
                </a:endParaRPr>
              </a:p>
            </p:txBody>
          </p:sp>
        </mc:Choice>
        <mc:Fallback xmlns="">
          <p:sp>
            <p:nvSpPr>
              <p:cNvPr id="11" name="Rectangle 3"/>
              <p:cNvSpPr txBox="1">
                <a:spLocks noRot="1" noChangeAspect="1" noMove="1" noResize="1" noEditPoints="1" noAdjustHandles="1" noChangeArrowheads="1" noChangeShapeType="1" noTextEdit="1"/>
              </p:cNvSpPr>
              <p:nvPr/>
            </p:nvSpPr>
            <p:spPr>
              <a:xfrm>
                <a:off x="2843388" y="2031974"/>
                <a:ext cx="2822834" cy="964978"/>
              </a:xfrm>
              <a:prstGeom prst="rect">
                <a:avLst/>
              </a:prstGeom>
              <a:blipFill rotWithShape="1">
                <a:blip r:embed="rId6"/>
                <a:stretch>
                  <a:fillRect t="-5660" b="-15723"/>
                </a:stretch>
              </a:blipFill>
            </p:spPr>
            <p:txBody>
              <a:bodyPr/>
              <a:lstStyle/>
              <a:p>
                <a:r>
                  <a:rPr lang="en-CA">
                    <a:noFill/>
                  </a:rPr>
                  <a:t> </a:t>
                </a:r>
              </a:p>
            </p:txBody>
          </p:sp>
        </mc:Fallback>
      </mc:AlternateContent>
      <p:cxnSp>
        <p:nvCxnSpPr>
          <p:cNvPr id="12" name="Straight Arrow Connector 11"/>
          <p:cNvCxnSpPr/>
          <p:nvPr/>
        </p:nvCxnSpPr>
        <p:spPr>
          <a:xfrm flipH="1">
            <a:off x="1475656" y="2420888"/>
            <a:ext cx="1404156" cy="792088"/>
          </a:xfrm>
          <a:prstGeom prst="straightConnector1">
            <a:avLst/>
          </a:prstGeom>
          <a:noFill/>
          <a:ln w="38100" cap="flat" cmpd="sng" algn="ctr">
            <a:solidFill>
              <a:srgbClr val="00B050"/>
            </a:solidFill>
            <a:prstDash val="solid"/>
            <a:tailEnd type="arrow"/>
          </a:ln>
          <a:effectLst/>
        </p:spPr>
      </p:cxnSp>
      <p:sp>
        <p:nvSpPr>
          <p:cNvPr id="18" name="Text Box 4"/>
          <p:cNvSpPr txBox="1">
            <a:spLocks noChangeArrowheads="1"/>
          </p:cNvSpPr>
          <p:nvPr/>
        </p:nvSpPr>
        <p:spPr bwMode="auto">
          <a:xfrm>
            <a:off x="5631902" y="3700189"/>
            <a:ext cx="356731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spcBef>
                <a:spcPct val="50000"/>
              </a:spcBef>
            </a:pPr>
            <a:r>
              <a:rPr lang="en-US" sz="2800" dirty="0" smtClean="0">
                <a:solidFill>
                  <a:srgbClr val="009999"/>
                </a:solidFill>
                <a:latin typeface="Calibri" panose="020F0502020204030204" pitchFamily="34" charset="0"/>
                <a:cs typeface="Arial" charset="0"/>
              </a:rPr>
              <a:t>Measure</a:t>
            </a:r>
            <a:r>
              <a:rPr lang="en-US" sz="2800" b="1" dirty="0" smtClean="0">
                <a:solidFill>
                  <a:srgbClr val="009999"/>
                </a:solidFill>
                <a:latin typeface="Calibri" panose="020F0502020204030204" pitchFamily="34" charset="0"/>
                <a:cs typeface="Arial" charset="0"/>
              </a:rPr>
              <a:t> </a:t>
            </a:r>
            <a:r>
              <a:rPr lang="en-US" sz="2800" dirty="0" smtClean="0">
                <a:solidFill>
                  <a:srgbClr val="009999"/>
                </a:solidFill>
                <a:latin typeface="Calibri" panose="020F0502020204030204" pitchFamily="34" charset="0"/>
                <a:cs typeface="Arial" charset="0"/>
              </a:rPr>
              <a:t>time, </a:t>
            </a:r>
            <a:r>
              <a:rPr lang="en-US" sz="2800" i="1" dirty="0" smtClean="0">
                <a:solidFill>
                  <a:srgbClr val="009999"/>
                </a:solidFill>
                <a:latin typeface="Calibri" panose="020F0502020204030204" pitchFamily="34" charset="0"/>
                <a:cs typeface="Arial" charset="0"/>
              </a:rPr>
              <a:t>T</a:t>
            </a:r>
            <a:r>
              <a:rPr lang="en-US" sz="2800" dirty="0" smtClean="0">
                <a:solidFill>
                  <a:srgbClr val="009999"/>
                </a:solidFill>
                <a:latin typeface="Calibri" panose="020F0502020204030204" pitchFamily="34" charset="0"/>
                <a:cs typeface="Arial" charset="0"/>
              </a:rPr>
              <a:t>,</a:t>
            </a:r>
            <a:r>
              <a:rPr lang="en-US" sz="2800" b="1" dirty="0" smtClean="0">
                <a:solidFill>
                  <a:srgbClr val="009999"/>
                </a:solidFill>
                <a:latin typeface="Calibri" panose="020F0502020204030204" pitchFamily="34" charset="0"/>
                <a:cs typeface="Arial" charset="0"/>
              </a:rPr>
              <a:t> </a:t>
            </a:r>
            <a:r>
              <a:rPr lang="en-US" sz="2800" dirty="0">
                <a:solidFill>
                  <a:srgbClr val="009999"/>
                </a:solidFill>
                <a:latin typeface="Calibri" panose="020F0502020204030204" pitchFamily="34" charset="0"/>
                <a:cs typeface="Arial" charset="0"/>
              </a:rPr>
              <a:t>from third quarter </a:t>
            </a:r>
            <a:r>
              <a:rPr lang="en-US" sz="2800" dirty="0" smtClean="0">
                <a:solidFill>
                  <a:srgbClr val="009999"/>
                </a:solidFill>
                <a:latin typeface="Calibri" panose="020F0502020204030204" pitchFamily="34" charset="0"/>
                <a:cs typeface="Arial" charset="0"/>
              </a:rPr>
              <a:t>(bottom) to </a:t>
            </a:r>
            <a:r>
              <a:rPr lang="en-US" sz="2800" dirty="0">
                <a:solidFill>
                  <a:srgbClr val="009999"/>
                </a:solidFill>
                <a:latin typeface="Calibri" panose="020F0502020204030204" pitchFamily="34" charset="0"/>
                <a:cs typeface="Arial" charset="0"/>
              </a:rPr>
              <a:t>first </a:t>
            </a:r>
            <a:r>
              <a:rPr lang="en-US" sz="2800" dirty="0" smtClean="0">
                <a:solidFill>
                  <a:srgbClr val="009999"/>
                </a:solidFill>
                <a:latin typeface="Calibri" panose="020F0502020204030204" pitchFamily="34" charset="0"/>
                <a:cs typeface="Arial" charset="0"/>
              </a:rPr>
              <a:t>quarter (top) </a:t>
            </a:r>
            <a:endParaRPr lang="en-US" sz="2800" b="1" dirty="0">
              <a:solidFill>
                <a:srgbClr val="009999"/>
              </a:solidFill>
              <a:latin typeface="Calibri" panose="020F0502020204030204" pitchFamily="34" charset="0"/>
              <a:cs typeface="Times New Roman" charset="0"/>
            </a:endParaRPr>
          </a:p>
        </p:txBody>
      </p:sp>
      <mc:AlternateContent xmlns:mc="http://schemas.openxmlformats.org/markup-compatibility/2006" xmlns:a14="http://schemas.microsoft.com/office/drawing/2010/main">
        <mc:Choice Requires="a14">
          <p:sp>
            <p:nvSpPr>
              <p:cNvPr id="21" name="Rectangle 3"/>
              <p:cNvSpPr txBox="1">
                <a:spLocks noChangeArrowheads="1"/>
              </p:cNvSpPr>
              <p:nvPr/>
            </p:nvSpPr>
            <p:spPr>
              <a:xfrm>
                <a:off x="677235" y="3212976"/>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𝐵</m:t>
                      </m:r>
                    </m:oMath>
                  </m:oMathPara>
                </a14:m>
                <a:endParaRPr lang="en-US" kern="0" dirty="0">
                  <a:solidFill>
                    <a:srgbClr val="7030A0"/>
                  </a:solidFill>
                </a:endParaRPr>
              </a:p>
            </p:txBody>
          </p:sp>
        </mc:Choice>
        <mc:Fallback xmlns="">
          <p:sp>
            <p:nvSpPr>
              <p:cNvPr id="21" name="Rectangle 3"/>
              <p:cNvSpPr txBox="1">
                <a:spLocks noRot="1" noChangeAspect="1" noMove="1" noResize="1" noEditPoints="1" noAdjustHandles="1" noChangeArrowheads="1" noChangeShapeType="1" noTextEdit="1"/>
              </p:cNvSpPr>
              <p:nvPr/>
            </p:nvSpPr>
            <p:spPr>
              <a:xfrm>
                <a:off x="677235" y="3212976"/>
                <a:ext cx="1014445" cy="720080"/>
              </a:xfrm>
              <a:prstGeom prst="rect">
                <a:avLst/>
              </a:prstGeom>
              <a:blipFill rotWithShape="1">
                <a:blip r:embed="rId7"/>
                <a:stretch>
                  <a:fillRect/>
                </a:stretch>
              </a:blipFill>
            </p:spPr>
            <p:txBody>
              <a:bodyPr/>
              <a:lstStyle/>
              <a:p>
                <a:r>
                  <a:rPr lang="en-CA">
                    <a:noFill/>
                  </a:rPr>
                  <a:t> </a:t>
                </a:r>
              </a:p>
            </p:txBody>
          </p:sp>
        </mc:Fallback>
      </mc:AlternateContent>
      <p:cxnSp>
        <p:nvCxnSpPr>
          <p:cNvPr id="19" name="Straight Connector 18"/>
          <p:cNvCxnSpPr/>
          <p:nvPr/>
        </p:nvCxnSpPr>
        <p:spPr>
          <a:xfrm>
            <a:off x="1331640" y="3875576"/>
            <a:ext cx="3600400" cy="0"/>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3"/>
              <p:cNvSpPr txBox="1">
                <a:spLocks noChangeArrowheads="1"/>
              </p:cNvSpPr>
              <p:nvPr/>
            </p:nvSpPr>
            <p:spPr>
              <a:xfrm>
                <a:off x="2411760" y="3789040"/>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𝐴</m:t>
                      </m:r>
                    </m:oMath>
                  </m:oMathPara>
                </a14:m>
                <a:endParaRPr lang="en-US" kern="0" dirty="0" smtClean="0">
                  <a:solidFill>
                    <a:srgbClr val="7030A0"/>
                  </a:solidFill>
                </a:endParaRPr>
              </a:p>
              <a:p>
                <a:pPr eaLnBrk="1" hangingPunct="1">
                  <a:buFont typeface="Wingdings" charset="2"/>
                  <a:buNone/>
                </a:pPr>
                <a:endParaRPr lang="en-US" kern="0" dirty="0"/>
              </a:p>
            </p:txBody>
          </p:sp>
        </mc:Choice>
        <mc:Fallback xmlns="">
          <p:sp>
            <p:nvSpPr>
              <p:cNvPr id="26" name="Rectangle 3"/>
              <p:cNvSpPr txBox="1">
                <a:spLocks noRot="1" noChangeAspect="1" noMove="1" noResize="1" noEditPoints="1" noAdjustHandles="1" noChangeArrowheads="1" noChangeShapeType="1" noTextEdit="1"/>
              </p:cNvSpPr>
              <p:nvPr/>
            </p:nvSpPr>
            <p:spPr>
              <a:xfrm>
                <a:off x="2411760" y="3789040"/>
                <a:ext cx="1014445" cy="720080"/>
              </a:xfrm>
              <a:prstGeom prst="rect">
                <a:avLst/>
              </a:prstGeom>
              <a:blipFill rotWithShape="1">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Rectangle 3"/>
              <p:cNvSpPr txBox="1">
                <a:spLocks noChangeArrowheads="1"/>
              </p:cNvSpPr>
              <p:nvPr/>
            </p:nvSpPr>
            <p:spPr>
              <a:xfrm>
                <a:off x="1028003" y="3429000"/>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m:rPr>
                          <m:sty m:val="p"/>
                        </m:rPr>
                        <a:rPr lang="el-GR" b="0" i="1" kern="0" dirty="0" smtClean="0">
                          <a:solidFill>
                            <a:srgbClr val="7030A0"/>
                          </a:solidFill>
                          <a:latin typeface="Cambria Math"/>
                          <a:ea typeface="Cambria Math"/>
                        </a:rPr>
                        <m:t>θ</m:t>
                      </m:r>
                    </m:oMath>
                  </m:oMathPara>
                </a14:m>
                <a:endParaRPr lang="en-US" kern="0" dirty="0"/>
              </a:p>
            </p:txBody>
          </p:sp>
        </mc:Choice>
        <mc:Fallback xmlns="">
          <p:sp>
            <p:nvSpPr>
              <p:cNvPr id="27" name="Rectangle 3"/>
              <p:cNvSpPr txBox="1">
                <a:spLocks noRot="1" noChangeAspect="1" noMove="1" noResize="1" noEditPoints="1" noAdjustHandles="1" noChangeArrowheads="1" noChangeShapeType="1" noTextEdit="1"/>
              </p:cNvSpPr>
              <p:nvPr/>
            </p:nvSpPr>
            <p:spPr>
              <a:xfrm>
                <a:off x="1028003" y="3429000"/>
                <a:ext cx="1014445" cy="720080"/>
              </a:xfrm>
              <a:prstGeom prst="rect">
                <a:avLst/>
              </a:prstGeom>
              <a:blipFill rotWithShape="1">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Rectangle 3"/>
              <p:cNvSpPr txBox="1">
                <a:spLocks noChangeArrowheads="1"/>
              </p:cNvSpPr>
              <p:nvPr/>
            </p:nvSpPr>
            <p:spPr>
              <a:xfrm>
                <a:off x="179512" y="5445224"/>
                <a:ext cx="3087789" cy="108012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ea typeface="Cambria Math"/>
                        </a:rPr>
                        <m:t>𝜃</m:t>
                      </m:r>
                      <m:r>
                        <a:rPr lang="en-CA" b="0" i="1" kern="0" dirty="0" smtClean="0">
                          <a:solidFill>
                            <a:srgbClr val="7030A0"/>
                          </a:solidFill>
                          <a:latin typeface="Cambria Math"/>
                          <a:ea typeface="Cambria Math"/>
                        </a:rPr>
                        <m:t>=</m:t>
                      </m:r>
                      <m:f>
                        <m:fPr>
                          <m:ctrlPr>
                            <a:rPr lang="en-CA" b="0" i="1" kern="0" dirty="0" smtClean="0">
                              <a:solidFill>
                                <a:srgbClr val="7030A0"/>
                              </a:solidFill>
                              <a:latin typeface="Cambria Math" charset="0"/>
                            </a:rPr>
                          </m:ctrlPr>
                        </m:fPr>
                        <m:num>
                          <m:r>
                            <a:rPr lang="en-CA" b="0" i="1" kern="0" dirty="0" smtClean="0">
                              <a:solidFill>
                                <a:srgbClr val="7030A0"/>
                              </a:solidFill>
                              <a:latin typeface="Cambria Math"/>
                            </a:rPr>
                            <m:t>1</m:t>
                          </m:r>
                        </m:num>
                        <m:den>
                          <m:r>
                            <a:rPr lang="en-CA" b="0" i="1" kern="0" dirty="0" smtClean="0">
                              <a:solidFill>
                                <a:srgbClr val="7030A0"/>
                              </a:solidFill>
                              <a:latin typeface="Cambria Math"/>
                            </a:rPr>
                            <m:t>2</m:t>
                          </m:r>
                        </m:den>
                      </m:f>
                      <m:f>
                        <m:fPr>
                          <m:ctrlPr>
                            <a:rPr lang="en-CA" b="0" i="1" kern="0" dirty="0" smtClean="0">
                              <a:solidFill>
                                <a:srgbClr val="7030A0"/>
                              </a:solidFill>
                              <a:latin typeface="Cambria Math" charset="0"/>
                            </a:rPr>
                          </m:ctrlPr>
                        </m:fPr>
                        <m:num>
                          <m:r>
                            <a:rPr lang="en-CA" b="0" i="1" kern="0" dirty="0" smtClean="0">
                              <a:solidFill>
                                <a:srgbClr val="7030A0"/>
                              </a:solidFill>
                              <a:latin typeface="Cambria Math"/>
                            </a:rPr>
                            <m:t>𝑇</m:t>
                          </m:r>
                        </m:num>
                        <m:den>
                          <m:sSub>
                            <m:sSubPr>
                              <m:ctrlPr>
                                <a:rPr lang="en-CA" b="0" i="1" kern="0" dirty="0" smtClean="0">
                                  <a:solidFill>
                                    <a:srgbClr val="7030A0"/>
                                  </a:solidFill>
                                  <a:latin typeface="Cambria Math" charset="0"/>
                                </a:rPr>
                              </m:ctrlPr>
                            </m:sSubPr>
                            <m:e>
                              <m:r>
                                <a:rPr lang="en-CA" b="0" i="1" kern="0" dirty="0" smtClean="0">
                                  <a:solidFill>
                                    <a:srgbClr val="7030A0"/>
                                  </a:solidFill>
                                  <a:latin typeface="Cambria Math"/>
                                </a:rPr>
                                <m:t>𝑇</m:t>
                              </m:r>
                            </m:e>
                            <m:sub>
                              <m:r>
                                <a:rPr lang="en-CA" b="0" i="1" kern="0" dirty="0" smtClean="0">
                                  <a:solidFill>
                                    <a:srgbClr val="7030A0"/>
                                  </a:solidFill>
                                  <a:latin typeface="Cambria Math"/>
                                </a:rPr>
                                <m:t>𝑚𝑜𝑛𝑡h</m:t>
                              </m:r>
                            </m:sub>
                          </m:sSub>
                        </m:den>
                      </m:f>
                      <m:r>
                        <a:rPr lang="en-CA" b="0" i="1" kern="0" dirty="0" smtClean="0">
                          <a:solidFill>
                            <a:srgbClr val="7030A0"/>
                          </a:solidFill>
                          <a:latin typeface="Cambria Math"/>
                        </a:rPr>
                        <m:t>360</m:t>
                      </m:r>
                      <m:r>
                        <a:rPr lang="en-CA" b="0" i="1" kern="0" dirty="0" smtClean="0">
                          <a:solidFill>
                            <a:srgbClr val="7030A0"/>
                          </a:solidFill>
                          <a:latin typeface="Cambria Math"/>
                          <a:ea typeface="Cambria Math"/>
                        </a:rPr>
                        <m:t>°</m:t>
                      </m:r>
                    </m:oMath>
                  </m:oMathPara>
                </a14:m>
                <a:endParaRPr lang="en-US" kern="0" dirty="0" smtClean="0">
                  <a:solidFill>
                    <a:srgbClr val="7030A0"/>
                  </a:solidFill>
                </a:endParaRPr>
              </a:p>
              <a:p>
                <a:pPr eaLnBrk="1" hangingPunct="1">
                  <a:buFont typeface="Wingdings" charset="2"/>
                  <a:buNone/>
                </a:pPr>
                <a:endParaRPr lang="en-US" kern="0" dirty="0"/>
              </a:p>
            </p:txBody>
          </p:sp>
        </mc:Choice>
        <mc:Fallback xmlns="">
          <p:sp>
            <p:nvSpPr>
              <p:cNvPr id="29" name="Rectangle 3"/>
              <p:cNvSpPr txBox="1">
                <a:spLocks noRot="1" noChangeAspect="1" noMove="1" noResize="1" noEditPoints="1" noAdjustHandles="1" noChangeArrowheads="1" noChangeShapeType="1" noTextEdit="1"/>
              </p:cNvSpPr>
              <p:nvPr/>
            </p:nvSpPr>
            <p:spPr>
              <a:xfrm>
                <a:off x="179512" y="5445224"/>
                <a:ext cx="3087789" cy="1080120"/>
              </a:xfrm>
              <a:prstGeom prst="rect">
                <a:avLst/>
              </a:prstGeom>
              <a:blipFill rotWithShape="1">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Rectangle 3"/>
              <p:cNvSpPr txBox="1">
                <a:spLocks noChangeArrowheads="1"/>
              </p:cNvSpPr>
              <p:nvPr/>
            </p:nvSpPr>
            <p:spPr>
              <a:xfrm>
                <a:off x="3563888" y="5445224"/>
                <a:ext cx="5544616" cy="108012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i="1" kern="0">
                          <a:solidFill>
                            <a:srgbClr val="7030A0"/>
                          </a:solidFill>
                          <a:latin typeface="Cambria Math"/>
                          <a:ea typeface="Cambria Math"/>
                        </a:rPr>
                        <m:t>𝐴</m:t>
                      </m:r>
                      <m:r>
                        <a:rPr lang="en-CA" i="1" kern="0">
                          <a:solidFill>
                            <a:srgbClr val="7030A0"/>
                          </a:solidFill>
                          <a:latin typeface="Cambria Math"/>
                          <a:ea typeface="Cambria Math"/>
                        </a:rPr>
                        <m:t>=</m:t>
                      </m:r>
                      <m:f>
                        <m:fPr>
                          <m:ctrlPr>
                            <a:rPr lang="en-CA" i="1" kern="0">
                              <a:solidFill>
                                <a:srgbClr val="7030A0"/>
                              </a:solidFill>
                              <a:latin typeface="Cambria Math" charset="0"/>
                              <a:ea typeface="Cambria Math"/>
                            </a:rPr>
                          </m:ctrlPr>
                        </m:fPr>
                        <m:num>
                          <m:r>
                            <a:rPr lang="en-CA" i="1" kern="0">
                              <a:solidFill>
                                <a:srgbClr val="7030A0"/>
                              </a:solidFill>
                              <a:latin typeface="Cambria Math"/>
                              <a:ea typeface="Cambria Math"/>
                            </a:rPr>
                            <m:t>𝐵</m:t>
                          </m:r>
                        </m:num>
                        <m:den>
                          <m:func>
                            <m:funcPr>
                              <m:ctrlPr>
                                <a:rPr lang="en-CA" i="1" kern="0">
                                  <a:solidFill>
                                    <a:srgbClr val="7030A0"/>
                                  </a:solidFill>
                                  <a:latin typeface="Cambria Math" charset="0"/>
                                  <a:ea typeface="Cambria Math"/>
                                </a:rPr>
                              </m:ctrlPr>
                            </m:funcPr>
                            <m:fName>
                              <m:r>
                                <m:rPr>
                                  <m:sty m:val="p"/>
                                </m:rPr>
                                <a:rPr lang="en-CA" kern="0">
                                  <a:solidFill>
                                    <a:srgbClr val="7030A0"/>
                                  </a:solidFill>
                                  <a:latin typeface="Cambria Math"/>
                                  <a:ea typeface="Cambria Math"/>
                                </a:rPr>
                                <m:t>cos</m:t>
                              </m:r>
                            </m:fName>
                            <m:e>
                              <m:r>
                                <a:rPr lang="en-CA" i="1" kern="0">
                                  <a:solidFill>
                                    <a:srgbClr val="7030A0"/>
                                  </a:solidFill>
                                  <a:latin typeface="Cambria Math"/>
                                  <a:ea typeface="Cambria Math"/>
                                </a:rPr>
                                <m:t>𝜃</m:t>
                              </m:r>
                            </m:e>
                          </m:func>
                        </m:den>
                      </m:f>
                      <m:r>
                        <a:rPr lang="en-CA" i="1" kern="0">
                          <a:solidFill>
                            <a:srgbClr val="7030A0"/>
                          </a:solidFill>
                          <a:latin typeface="Cambria Math"/>
                          <a:ea typeface="Cambria Math"/>
                        </a:rPr>
                        <m:t>=19</m:t>
                      </m:r>
                      <m:r>
                        <a:rPr lang="en-CA" i="1" kern="0">
                          <a:solidFill>
                            <a:srgbClr val="7030A0"/>
                          </a:solidFill>
                          <a:latin typeface="Cambria Math"/>
                          <a:ea typeface="Cambria Math"/>
                        </a:rPr>
                        <m:t>𝐵</m:t>
                      </m:r>
                      <m:r>
                        <a:rPr lang="en-CA" i="1" kern="0">
                          <a:solidFill>
                            <a:srgbClr val="7030A0"/>
                          </a:solidFill>
                          <a:latin typeface="Cambria Math"/>
                          <a:ea typeface="Cambria Math"/>
                        </a:rPr>
                        <m:t>→390</m:t>
                      </m:r>
                      <m:r>
                        <a:rPr lang="en-CA" i="1" kern="0">
                          <a:solidFill>
                            <a:srgbClr val="7030A0"/>
                          </a:solidFill>
                          <a:latin typeface="Cambria Math"/>
                          <a:ea typeface="Cambria Math"/>
                        </a:rPr>
                        <m:t>𝐵</m:t>
                      </m:r>
                    </m:oMath>
                  </m:oMathPara>
                </a14:m>
                <a:endParaRPr lang="en-CA" kern="0" dirty="0">
                  <a:solidFill>
                    <a:srgbClr val="7030A0"/>
                  </a:solidFill>
                </a:endParaRPr>
              </a:p>
              <a:p>
                <a:pPr marL="0" indent="0" eaLnBrk="1" hangingPunct="1">
                  <a:buNone/>
                </a:pPr>
                <a:endParaRPr lang="en-US" kern="0" dirty="0" smtClean="0">
                  <a:solidFill>
                    <a:srgbClr val="7030A0"/>
                  </a:solidFill>
                </a:endParaRPr>
              </a:p>
              <a:p>
                <a:pPr eaLnBrk="1" hangingPunct="1">
                  <a:buFont typeface="Wingdings" charset="2"/>
                  <a:buNone/>
                </a:pPr>
                <a:endParaRPr lang="en-US" kern="0" dirty="0"/>
              </a:p>
            </p:txBody>
          </p:sp>
        </mc:Choice>
        <mc:Fallback xmlns="">
          <p:sp>
            <p:nvSpPr>
              <p:cNvPr id="30" name="Rectangle 3"/>
              <p:cNvSpPr txBox="1">
                <a:spLocks noRot="1" noChangeAspect="1" noMove="1" noResize="1" noEditPoints="1" noAdjustHandles="1" noChangeArrowheads="1" noChangeShapeType="1" noTextEdit="1"/>
              </p:cNvSpPr>
              <p:nvPr/>
            </p:nvSpPr>
            <p:spPr>
              <a:xfrm>
                <a:off x="3563888" y="5445224"/>
                <a:ext cx="5544616" cy="1080120"/>
              </a:xfrm>
              <a:prstGeom prst="rect">
                <a:avLst/>
              </a:prstGeom>
              <a:blipFill rotWithShape="1">
                <a:blip r:embed="rId11"/>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334158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a:t>Aristarchus (c. 310-230 BC)</a:t>
            </a:r>
          </a:p>
        </p:txBody>
      </p:sp>
      <p:sp>
        <p:nvSpPr>
          <p:cNvPr id="3" name="Rectangle 3"/>
          <p:cNvSpPr txBox="1">
            <a:spLocks noChangeArrowheads="1"/>
          </p:cNvSpPr>
          <p:nvPr/>
        </p:nvSpPr>
        <p:spPr>
          <a:xfrm>
            <a:off x="-42073" y="838364"/>
            <a:ext cx="5766202" cy="547095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smtClean="0"/>
              <a:t>Calculated </a:t>
            </a:r>
            <a:r>
              <a:rPr lang="en-CA" kern="0" dirty="0" smtClean="0">
                <a:solidFill>
                  <a:srgbClr val="7030A0"/>
                </a:solidFill>
              </a:rPr>
              <a:t>size</a:t>
            </a:r>
            <a:r>
              <a:rPr lang="en-CA" kern="0" dirty="0" smtClean="0"/>
              <a:t> </a:t>
            </a:r>
            <a:r>
              <a:rPr lang="en-CA" u="sng" kern="0" dirty="0" smtClean="0"/>
              <a:t>ratio</a:t>
            </a:r>
            <a:r>
              <a:rPr lang="en-CA" kern="0" dirty="0" smtClean="0"/>
              <a:t>:</a:t>
            </a:r>
            <a:endParaRPr lang="en-CA" kern="0" dirty="0"/>
          </a:p>
          <a:p>
            <a:pPr marL="0" indent="0" eaLnBrk="1" hangingPunct="1">
              <a:buNone/>
            </a:pPr>
            <a:r>
              <a:rPr lang="en-CA" kern="0" dirty="0" smtClean="0"/>
              <a:t>(Sun) : (Moon</a:t>
            </a:r>
            <a:r>
              <a:rPr lang="en-CA" kern="0" dirty="0"/>
              <a:t>) </a:t>
            </a:r>
          </a:p>
          <a:p>
            <a:pPr marL="0" indent="0" eaLnBrk="1" hangingPunct="1">
              <a:buNone/>
            </a:pPr>
            <a:endParaRPr lang="en-CA" kern="0" dirty="0"/>
          </a:p>
          <a:p>
            <a:pPr marL="0" indent="0" eaLnBrk="1" hangingPunct="1">
              <a:buNone/>
            </a:pPr>
            <a:endParaRPr lang="en-CA" kern="0" dirty="0"/>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CA" kern="0" dirty="0" smtClean="0"/>
          </a:p>
          <a:p>
            <a:pPr marL="0" indent="0" eaLnBrk="1" hangingPunct="1">
              <a:buNone/>
            </a:pPr>
            <a:endParaRPr lang="en-CA" kern="0" dirty="0"/>
          </a:p>
          <a:p>
            <a:pPr marL="0" indent="0" eaLnBrk="1" hangingPunct="1">
              <a:buNone/>
            </a:pPr>
            <a:r>
              <a:rPr lang="en-CA" kern="0" dirty="0" smtClean="0"/>
              <a:t>                                                         </a:t>
            </a:r>
          </a:p>
          <a:p>
            <a:pPr marL="0" indent="0" eaLnBrk="1" hangingPunct="1">
              <a:buNone/>
            </a:pPr>
            <a:r>
              <a:rPr lang="en-CA" kern="0" dirty="0" smtClean="0">
                <a:solidFill>
                  <a:srgbClr val="7030A0"/>
                </a:solidFill>
              </a:rPr>
              <a:t>                                                    How?</a:t>
            </a:r>
          </a:p>
          <a:p>
            <a:pPr marL="0" indent="0" eaLnBrk="1" hangingPunct="1">
              <a:buNone/>
            </a:pPr>
            <a:endParaRPr lang="en-CA" kern="0" dirty="0" smtClean="0"/>
          </a:p>
          <a:p>
            <a:pPr marL="0" indent="0" eaLnBrk="1" hangingPunct="1">
              <a:buNone/>
            </a:pPr>
            <a:endParaRPr lang="en-US" kern="0" dirty="0" smtClean="0"/>
          </a:p>
          <a:p>
            <a:pPr eaLnBrk="1" hangingPunct="1">
              <a:buFont typeface="Wingdings" charset="2"/>
              <a:buNone/>
            </a:pPr>
            <a:endParaRPr lang="en-US" kern="0" dirty="0"/>
          </a:p>
        </p:txBody>
      </p:sp>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96752"/>
            <a:ext cx="3495308" cy="2325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0" y="53658"/>
            <a:ext cx="1379220" cy="197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179512" y="2477858"/>
            <a:ext cx="1368152" cy="1368152"/>
          </a:xfrm>
          <a:prstGeom prst="ellipse">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6" name="Straight Connector 5"/>
          <p:cNvCxnSpPr>
            <a:stCxn id="4" idx="0"/>
          </p:cNvCxnSpPr>
          <p:nvPr/>
        </p:nvCxnSpPr>
        <p:spPr>
          <a:xfrm>
            <a:off x="863588" y="2477858"/>
            <a:ext cx="4284476" cy="8071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4" idx="4"/>
          </p:cNvCxnSpPr>
          <p:nvPr/>
        </p:nvCxnSpPr>
        <p:spPr>
          <a:xfrm flipV="1">
            <a:off x="863588" y="3300022"/>
            <a:ext cx="4320480" cy="545988"/>
          </a:xfrm>
          <a:prstGeom prst="line">
            <a:avLst/>
          </a:prstGeom>
          <a:ln>
            <a:solidFill>
              <a:schemeClr val="bg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740071" y="3072076"/>
            <a:ext cx="356365" cy="35636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Oval 19"/>
          <p:cNvSpPr/>
          <p:nvPr/>
        </p:nvSpPr>
        <p:spPr>
          <a:xfrm>
            <a:off x="5184068" y="2853854"/>
            <a:ext cx="862259" cy="862259"/>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1" name="Rectangle 3"/>
              <p:cNvSpPr txBox="1">
                <a:spLocks noChangeArrowheads="1"/>
              </p:cNvSpPr>
              <p:nvPr/>
            </p:nvSpPr>
            <p:spPr>
              <a:xfrm>
                <a:off x="2339752" y="3645024"/>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𝐴</m:t>
                      </m:r>
                    </m:oMath>
                  </m:oMathPara>
                </a14:m>
                <a:endParaRPr lang="en-US" kern="0" dirty="0" smtClean="0">
                  <a:solidFill>
                    <a:srgbClr val="7030A0"/>
                  </a:solidFill>
                </a:endParaRPr>
              </a:p>
              <a:p>
                <a:pPr eaLnBrk="1" hangingPunct="1">
                  <a:buFont typeface="Wingdings" charset="2"/>
                  <a:buNone/>
                </a:pPr>
                <a:endParaRPr lang="en-US" kern="0" dirty="0"/>
              </a:p>
            </p:txBody>
          </p:sp>
        </mc:Choice>
        <mc:Fallback xmlns="">
          <p:sp>
            <p:nvSpPr>
              <p:cNvPr id="21" name="Rectangle 3"/>
              <p:cNvSpPr txBox="1">
                <a:spLocks noRot="1" noChangeAspect="1" noMove="1" noResize="1" noEditPoints="1" noAdjustHandles="1" noChangeArrowheads="1" noChangeShapeType="1" noTextEdit="1"/>
              </p:cNvSpPr>
              <p:nvPr/>
            </p:nvSpPr>
            <p:spPr>
              <a:xfrm>
                <a:off x="2339752" y="3645024"/>
                <a:ext cx="1014445" cy="720080"/>
              </a:xfrm>
              <a:prstGeom prst="rect">
                <a:avLst/>
              </a:prstGeom>
              <a:blipFill rotWithShape="1">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Rectangle 3"/>
              <p:cNvSpPr txBox="1">
                <a:spLocks noChangeArrowheads="1"/>
              </p:cNvSpPr>
              <p:nvPr/>
            </p:nvSpPr>
            <p:spPr>
              <a:xfrm>
                <a:off x="4133619" y="2636912"/>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𝐵</m:t>
                      </m:r>
                    </m:oMath>
                  </m:oMathPara>
                </a14:m>
                <a:endParaRPr lang="en-US" kern="0" dirty="0">
                  <a:solidFill>
                    <a:srgbClr val="7030A0"/>
                  </a:solidFill>
                </a:endParaRPr>
              </a:p>
            </p:txBody>
          </p:sp>
        </mc:Choice>
        <mc:Fallback xmlns="">
          <p:sp>
            <p:nvSpPr>
              <p:cNvPr id="22" name="Rectangle 3"/>
              <p:cNvSpPr txBox="1">
                <a:spLocks noRot="1" noChangeAspect="1" noMove="1" noResize="1" noEditPoints="1" noAdjustHandles="1" noChangeArrowheads="1" noChangeShapeType="1" noTextEdit="1"/>
              </p:cNvSpPr>
              <p:nvPr/>
            </p:nvSpPr>
            <p:spPr>
              <a:xfrm>
                <a:off x="4133619" y="2636912"/>
                <a:ext cx="1014445" cy="720080"/>
              </a:xfrm>
              <a:prstGeom prst="rect">
                <a:avLst/>
              </a:prstGeom>
              <a:blipFill rotWithShape="1">
                <a:blip r:embed="rId6"/>
                <a:stretch>
                  <a:fillRect/>
                </a:stretch>
              </a:blipFill>
            </p:spPr>
            <p:txBody>
              <a:bodyPr/>
              <a:lstStyle/>
              <a:p>
                <a:r>
                  <a:rPr lang="en-CA">
                    <a:noFill/>
                  </a:rPr>
                  <a:t> </a:t>
                </a:r>
              </a:p>
            </p:txBody>
          </p:sp>
        </mc:Fallback>
      </mc:AlternateContent>
      <p:cxnSp>
        <p:nvCxnSpPr>
          <p:cNvPr id="23" name="Straight Connector 22"/>
          <p:cNvCxnSpPr>
            <a:stCxn id="19" idx="0"/>
          </p:cNvCxnSpPr>
          <p:nvPr/>
        </p:nvCxnSpPr>
        <p:spPr>
          <a:xfrm>
            <a:off x="3918254" y="3072076"/>
            <a:ext cx="1247812" cy="212907"/>
          </a:xfrm>
          <a:prstGeom prst="line">
            <a:avLst/>
          </a:prstGeom>
          <a:ln>
            <a:solidFill>
              <a:schemeClr val="bg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4" idx="4"/>
          </p:cNvCxnSpPr>
          <p:nvPr/>
        </p:nvCxnSpPr>
        <p:spPr>
          <a:xfrm>
            <a:off x="863588" y="2477858"/>
            <a:ext cx="0" cy="136815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19" idx="4"/>
          </p:cNvCxnSpPr>
          <p:nvPr/>
        </p:nvCxnSpPr>
        <p:spPr>
          <a:xfrm>
            <a:off x="3918254" y="3039038"/>
            <a:ext cx="0" cy="389403"/>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
              <p:cNvSpPr txBox="1">
                <a:spLocks noChangeArrowheads="1"/>
              </p:cNvSpPr>
              <p:nvPr/>
            </p:nvSpPr>
            <p:spPr>
              <a:xfrm>
                <a:off x="3053499" y="2924944"/>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𝑏</m:t>
                      </m:r>
                    </m:oMath>
                  </m:oMathPara>
                </a14:m>
                <a:endParaRPr lang="en-US" kern="0" dirty="0">
                  <a:solidFill>
                    <a:srgbClr val="7030A0"/>
                  </a:solidFill>
                </a:endParaRPr>
              </a:p>
            </p:txBody>
          </p:sp>
        </mc:Choice>
        <mc:Fallback xmlns="">
          <p:sp>
            <p:nvSpPr>
              <p:cNvPr id="31" name="Rectangle 3"/>
              <p:cNvSpPr txBox="1">
                <a:spLocks noRot="1" noChangeAspect="1" noMove="1" noResize="1" noEditPoints="1" noAdjustHandles="1" noChangeArrowheads="1" noChangeShapeType="1" noTextEdit="1"/>
              </p:cNvSpPr>
              <p:nvPr/>
            </p:nvSpPr>
            <p:spPr>
              <a:xfrm>
                <a:off x="3053499" y="2924944"/>
                <a:ext cx="1014445" cy="720080"/>
              </a:xfrm>
              <a:prstGeom prst="rect">
                <a:avLst/>
              </a:prstGeom>
              <a:blipFill rotWithShape="1">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Rectangle 3"/>
              <p:cNvSpPr txBox="1">
                <a:spLocks noChangeArrowheads="1"/>
              </p:cNvSpPr>
              <p:nvPr/>
            </p:nvSpPr>
            <p:spPr>
              <a:xfrm>
                <a:off x="179512" y="2852936"/>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𝑎</m:t>
                      </m:r>
                    </m:oMath>
                  </m:oMathPara>
                </a14:m>
                <a:endParaRPr lang="en-US" kern="0" dirty="0"/>
              </a:p>
            </p:txBody>
          </p:sp>
        </mc:Choice>
        <mc:Fallback xmlns="">
          <p:sp>
            <p:nvSpPr>
              <p:cNvPr id="32" name="Rectangle 3"/>
              <p:cNvSpPr txBox="1">
                <a:spLocks noRot="1" noChangeAspect="1" noMove="1" noResize="1" noEditPoints="1" noAdjustHandles="1" noChangeArrowheads="1" noChangeShapeType="1" noTextEdit="1"/>
              </p:cNvSpPr>
              <p:nvPr/>
            </p:nvSpPr>
            <p:spPr>
              <a:xfrm>
                <a:off x="179512" y="2852936"/>
                <a:ext cx="1014445" cy="720080"/>
              </a:xfrm>
              <a:prstGeom prst="rect">
                <a:avLst/>
              </a:prstGeom>
              <a:blipFill rotWithShape="1">
                <a:blip r:embed="rId8"/>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8809395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a:t>Aristarchus (c. 310-230 BC)</a:t>
            </a:r>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42074" y="838364"/>
                <a:ext cx="9331877" cy="596899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smtClean="0"/>
                  <a:t>Calculated </a:t>
                </a:r>
                <a:r>
                  <a:rPr lang="en-CA" kern="0" dirty="0" smtClean="0">
                    <a:solidFill>
                      <a:srgbClr val="7030A0"/>
                    </a:solidFill>
                  </a:rPr>
                  <a:t>size</a:t>
                </a:r>
                <a:r>
                  <a:rPr lang="en-CA" kern="0" dirty="0" smtClean="0"/>
                  <a:t> </a:t>
                </a:r>
                <a:r>
                  <a:rPr lang="en-CA" u="sng" kern="0" dirty="0" smtClean="0"/>
                  <a:t>ratio</a:t>
                </a:r>
                <a:r>
                  <a:rPr lang="en-CA" kern="0" dirty="0" smtClean="0"/>
                  <a:t>:</a:t>
                </a:r>
                <a:endParaRPr lang="en-CA" kern="0" dirty="0"/>
              </a:p>
              <a:p>
                <a:pPr marL="0" indent="0" eaLnBrk="1" hangingPunct="1">
                  <a:buNone/>
                </a:pPr>
                <a:r>
                  <a:rPr lang="en-CA" kern="0" dirty="0" smtClean="0"/>
                  <a:t>(Sun) : (Moon</a:t>
                </a:r>
                <a:r>
                  <a:rPr lang="en-CA" kern="0" dirty="0"/>
                  <a:t>) </a:t>
                </a:r>
              </a:p>
              <a:p>
                <a:pPr marL="0" indent="0" eaLnBrk="1" hangingPunct="1">
                  <a:buNone/>
                </a:pPr>
                <a:endParaRPr lang="en-CA" kern="0" dirty="0"/>
              </a:p>
              <a:p>
                <a:pPr marL="0" indent="0" eaLnBrk="1" hangingPunct="1">
                  <a:buNone/>
                </a:pPr>
                <a:endParaRPr lang="en-CA" kern="0" dirty="0"/>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CA" kern="0" dirty="0" smtClean="0"/>
              </a:p>
              <a:p>
                <a:pPr marL="0" indent="0" eaLnBrk="1" hangingPunct="1">
                  <a:buNone/>
                </a:pPr>
                <a:endParaRPr lang="en-CA" kern="0" dirty="0"/>
              </a:p>
              <a:p>
                <a:pPr marL="0" indent="0" eaLnBrk="1" hangingPunct="1">
                  <a:buNone/>
                </a:pPr>
                <a14:m>
                  <m:oMathPara xmlns:m="http://schemas.openxmlformats.org/officeDocument/2006/math">
                    <m:oMathParaPr>
                      <m:jc m:val="centerGroup"/>
                    </m:oMathParaPr>
                    <m:oMath xmlns:m="http://schemas.openxmlformats.org/officeDocument/2006/math">
                      <m:f>
                        <m:fPr>
                          <m:ctrlPr>
                            <a:rPr lang="en-CA" i="1" kern="0" smtClean="0">
                              <a:solidFill>
                                <a:srgbClr val="7030A0"/>
                              </a:solidFill>
                              <a:latin typeface="Cambria Math" charset="0"/>
                            </a:rPr>
                          </m:ctrlPr>
                        </m:fPr>
                        <m:num>
                          <m:r>
                            <a:rPr lang="en-CA" b="0" i="1" kern="0" smtClean="0">
                              <a:solidFill>
                                <a:srgbClr val="7030A0"/>
                              </a:solidFill>
                              <a:latin typeface="Cambria Math"/>
                            </a:rPr>
                            <m:t>𝑎</m:t>
                          </m:r>
                        </m:num>
                        <m:den>
                          <m:r>
                            <a:rPr lang="en-CA" b="0" i="1" kern="0" smtClean="0">
                              <a:solidFill>
                                <a:srgbClr val="7030A0"/>
                              </a:solidFill>
                              <a:latin typeface="Cambria Math"/>
                            </a:rPr>
                            <m:t>𝑏</m:t>
                          </m:r>
                        </m:den>
                      </m:f>
                      <m:r>
                        <a:rPr lang="en-CA" b="0" i="1" kern="0" smtClean="0">
                          <a:solidFill>
                            <a:srgbClr val="7030A0"/>
                          </a:solidFill>
                          <a:latin typeface="Cambria Math"/>
                        </a:rPr>
                        <m:t>=</m:t>
                      </m:r>
                      <m:f>
                        <m:fPr>
                          <m:ctrlPr>
                            <a:rPr lang="en-CA" b="0" i="1" kern="0" smtClean="0">
                              <a:solidFill>
                                <a:srgbClr val="7030A0"/>
                              </a:solidFill>
                              <a:latin typeface="Cambria Math" charset="0"/>
                            </a:rPr>
                          </m:ctrlPr>
                        </m:fPr>
                        <m:num>
                          <m:r>
                            <a:rPr lang="en-CA" b="0" i="1" kern="0" smtClean="0">
                              <a:solidFill>
                                <a:srgbClr val="7030A0"/>
                              </a:solidFill>
                              <a:latin typeface="Cambria Math"/>
                            </a:rPr>
                            <m:t>𝐴</m:t>
                          </m:r>
                        </m:num>
                        <m:den>
                          <m:r>
                            <a:rPr lang="en-CA" b="0" i="1" kern="0" smtClean="0">
                              <a:solidFill>
                                <a:srgbClr val="7030A0"/>
                              </a:solidFill>
                              <a:latin typeface="Cambria Math"/>
                            </a:rPr>
                            <m:t>𝐵</m:t>
                          </m:r>
                        </m:den>
                      </m:f>
                      <m:r>
                        <a:rPr lang="en-CA" b="0" i="1" kern="0" smtClean="0">
                          <a:solidFill>
                            <a:srgbClr val="7030A0"/>
                          </a:solidFill>
                          <a:latin typeface="Cambria Math"/>
                        </a:rPr>
                        <m:t>      </m:t>
                      </m:r>
                      <m:r>
                        <a:rPr lang="en-CA" b="0" i="1" kern="0" smtClean="0">
                          <a:solidFill>
                            <a:srgbClr val="7030A0"/>
                          </a:solidFill>
                          <a:latin typeface="Cambria Math"/>
                          <a:ea typeface="Cambria Math"/>
                        </a:rPr>
                        <m:t>∴</m:t>
                      </m:r>
                      <m:r>
                        <a:rPr lang="en-CA" b="0" i="1" kern="0" smtClean="0">
                          <a:solidFill>
                            <a:srgbClr val="7030A0"/>
                          </a:solidFill>
                          <a:latin typeface="Cambria Math"/>
                          <a:ea typeface="Cambria Math"/>
                        </a:rPr>
                        <m:t>𝑎</m:t>
                      </m:r>
                      <m:r>
                        <a:rPr lang="en-CA" b="0" i="1" kern="0" smtClean="0">
                          <a:solidFill>
                            <a:srgbClr val="7030A0"/>
                          </a:solidFill>
                          <a:latin typeface="Cambria Math"/>
                          <a:ea typeface="Cambria Math"/>
                        </a:rPr>
                        <m:t>=</m:t>
                      </m:r>
                      <m:f>
                        <m:fPr>
                          <m:ctrlPr>
                            <a:rPr lang="en-CA" i="1" kern="0">
                              <a:solidFill>
                                <a:srgbClr val="7030A0"/>
                              </a:solidFill>
                              <a:latin typeface="Cambria Math" charset="0"/>
                            </a:rPr>
                          </m:ctrlPr>
                        </m:fPr>
                        <m:num>
                          <m:r>
                            <a:rPr lang="en-CA" i="1" kern="0">
                              <a:solidFill>
                                <a:srgbClr val="7030A0"/>
                              </a:solidFill>
                              <a:latin typeface="Cambria Math"/>
                            </a:rPr>
                            <m:t>𝐴</m:t>
                          </m:r>
                        </m:num>
                        <m:den>
                          <m:r>
                            <a:rPr lang="en-CA" i="1" kern="0">
                              <a:solidFill>
                                <a:srgbClr val="7030A0"/>
                              </a:solidFill>
                              <a:latin typeface="Cambria Math"/>
                            </a:rPr>
                            <m:t>𝐵</m:t>
                          </m:r>
                        </m:den>
                      </m:f>
                      <m:r>
                        <a:rPr lang="en-CA" b="0" i="1" kern="0" smtClean="0">
                          <a:solidFill>
                            <a:srgbClr val="7030A0"/>
                          </a:solidFill>
                          <a:latin typeface="Cambria Math"/>
                        </a:rPr>
                        <m:t>𝑏</m:t>
                      </m:r>
                      <m:r>
                        <a:rPr lang="en-CA" b="0" i="1" kern="0" smtClean="0">
                          <a:solidFill>
                            <a:srgbClr val="7030A0"/>
                          </a:solidFill>
                          <a:latin typeface="Cambria Math"/>
                        </a:rPr>
                        <m:t>=390</m:t>
                      </m:r>
                      <m:r>
                        <a:rPr lang="en-CA" b="0" i="1" kern="0" smtClean="0">
                          <a:solidFill>
                            <a:srgbClr val="7030A0"/>
                          </a:solidFill>
                          <a:latin typeface="Cambria Math"/>
                        </a:rPr>
                        <m:t>𝑏</m:t>
                      </m:r>
                    </m:oMath>
                  </m:oMathPara>
                </a14:m>
                <a:endParaRPr lang="en-CA" kern="0" dirty="0" smtClean="0">
                  <a:solidFill>
                    <a:srgbClr val="7030A0"/>
                  </a:solidFill>
                </a:endParaRPr>
              </a:p>
              <a:p>
                <a:pPr marL="0" indent="0" eaLnBrk="1" hangingPunct="1">
                  <a:buNone/>
                </a:pPr>
                <a:endParaRPr lang="en-CA" kern="0" dirty="0" smtClean="0"/>
              </a:p>
              <a:p>
                <a:pPr marL="0" indent="0" eaLnBrk="1" hangingPunct="1">
                  <a:buNone/>
                </a:pPr>
                <a:r>
                  <a:rPr lang="en-CA" kern="0" dirty="0" smtClean="0"/>
                  <a:t>Did </a:t>
                </a:r>
                <a:r>
                  <a:rPr lang="en-CA" kern="0" dirty="0"/>
                  <a:t>this inspire his unprecedented belief that </a:t>
                </a:r>
                <a:r>
                  <a:rPr lang="en-CA" kern="0" dirty="0" smtClean="0"/>
                  <a:t>Earth orbits Sun</a:t>
                </a:r>
                <a:r>
                  <a:rPr lang="en-CA" kern="0" dirty="0"/>
                  <a:t>?</a:t>
                </a:r>
              </a:p>
              <a:p>
                <a:pPr marL="0" indent="0" eaLnBrk="1" hangingPunct="1">
                  <a:buNone/>
                </a:pPr>
                <a:endParaRPr lang="en-US" kern="0" dirty="0" smtClean="0"/>
              </a:p>
              <a:p>
                <a:pPr eaLnBrk="1" hangingPunct="1">
                  <a:buFont typeface="Wingdings" charset="2"/>
                  <a:buNone/>
                </a:pPr>
                <a:endParaRPr lang="en-US" kern="0" dirty="0"/>
              </a:p>
            </p:txBody>
          </p:sp>
        </mc:Choice>
        <mc:Fallback xmlns="">
          <p:sp>
            <p:nvSpPr>
              <p:cNvPr id="3" name="Rectangle 3"/>
              <p:cNvSpPr txBox="1">
                <a:spLocks noRot="1" noChangeAspect="1" noMove="1" noResize="1" noEditPoints="1" noAdjustHandles="1" noChangeArrowheads="1" noChangeShapeType="1" noTextEdit="1"/>
              </p:cNvSpPr>
              <p:nvPr/>
            </p:nvSpPr>
            <p:spPr>
              <a:xfrm>
                <a:off x="-42074" y="838364"/>
                <a:ext cx="9331877" cy="5968992"/>
              </a:xfrm>
              <a:prstGeom prst="rect">
                <a:avLst/>
              </a:prstGeom>
              <a:blipFill rotWithShape="1">
                <a:blip r:embed="rId3"/>
                <a:stretch>
                  <a:fillRect l="-1306" t="-919" r="-392" b="-2247"/>
                </a:stretch>
              </a:blipFill>
            </p:spPr>
            <p:txBody>
              <a:bodyPr/>
              <a:lstStyle/>
              <a:p>
                <a:r>
                  <a:rPr lang="en-CA">
                    <a:noFill/>
                  </a:rPr>
                  <a:t> </a:t>
                </a:r>
              </a:p>
            </p:txBody>
          </p:sp>
        </mc:Fallback>
      </mc:AlternateContent>
      <p:pic>
        <p:nvPicPr>
          <p:cNvPr id="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196752"/>
            <a:ext cx="3495308" cy="2325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200" y="53658"/>
            <a:ext cx="1379220" cy="197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179512" y="2477858"/>
            <a:ext cx="1368152" cy="1368152"/>
          </a:xfrm>
          <a:prstGeom prst="ellipse">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6" name="Straight Connector 5"/>
          <p:cNvCxnSpPr>
            <a:stCxn id="4" idx="0"/>
          </p:cNvCxnSpPr>
          <p:nvPr/>
        </p:nvCxnSpPr>
        <p:spPr>
          <a:xfrm>
            <a:off x="863588" y="2477858"/>
            <a:ext cx="4284476" cy="8071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4" idx="4"/>
          </p:cNvCxnSpPr>
          <p:nvPr/>
        </p:nvCxnSpPr>
        <p:spPr>
          <a:xfrm flipV="1">
            <a:off x="863588" y="3300022"/>
            <a:ext cx="4320480" cy="545988"/>
          </a:xfrm>
          <a:prstGeom prst="line">
            <a:avLst/>
          </a:prstGeom>
          <a:ln>
            <a:solidFill>
              <a:schemeClr val="bg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740071" y="3072076"/>
            <a:ext cx="356365" cy="35636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Oval 19"/>
          <p:cNvSpPr/>
          <p:nvPr/>
        </p:nvSpPr>
        <p:spPr>
          <a:xfrm>
            <a:off x="5184068" y="2853854"/>
            <a:ext cx="862259" cy="862259"/>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1" name="Rectangle 3"/>
              <p:cNvSpPr txBox="1">
                <a:spLocks noChangeArrowheads="1"/>
              </p:cNvSpPr>
              <p:nvPr/>
            </p:nvSpPr>
            <p:spPr>
              <a:xfrm>
                <a:off x="2339752" y="3645024"/>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𝐴</m:t>
                      </m:r>
                    </m:oMath>
                  </m:oMathPara>
                </a14:m>
                <a:endParaRPr lang="en-US" kern="0" dirty="0" smtClean="0">
                  <a:solidFill>
                    <a:srgbClr val="7030A0"/>
                  </a:solidFill>
                </a:endParaRPr>
              </a:p>
              <a:p>
                <a:pPr eaLnBrk="1" hangingPunct="1">
                  <a:buFont typeface="Wingdings" charset="2"/>
                  <a:buNone/>
                </a:pPr>
                <a:endParaRPr lang="en-US" kern="0" dirty="0"/>
              </a:p>
            </p:txBody>
          </p:sp>
        </mc:Choice>
        <mc:Fallback xmlns="">
          <p:sp>
            <p:nvSpPr>
              <p:cNvPr id="21" name="Rectangle 3"/>
              <p:cNvSpPr txBox="1">
                <a:spLocks noRot="1" noChangeAspect="1" noMove="1" noResize="1" noEditPoints="1" noAdjustHandles="1" noChangeArrowheads="1" noChangeShapeType="1" noTextEdit="1"/>
              </p:cNvSpPr>
              <p:nvPr/>
            </p:nvSpPr>
            <p:spPr>
              <a:xfrm>
                <a:off x="2339752" y="3645024"/>
                <a:ext cx="1014445" cy="720080"/>
              </a:xfrm>
              <a:prstGeom prst="rect">
                <a:avLst/>
              </a:prstGeom>
              <a:blipFill rotWithShape="1">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Rectangle 3"/>
              <p:cNvSpPr txBox="1">
                <a:spLocks noChangeArrowheads="1"/>
              </p:cNvSpPr>
              <p:nvPr/>
            </p:nvSpPr>
            <p:spPr>
              <a:xfrm>
                <a:off x="4133619" y="2636912"/>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𝐵</m:t>
                      </m:r>
                    </m:oMath>
                  </m:oMathPara>
                </a14:m>
                <a:endParaRPr lang="en-US" kern="0" dirty="0">
                  <a:solidFill>
                    <a:srgbClr val="7030A0"/>
                  </a:solidFill>
                </a:endParaRPr>
              </a:p>
            </p:txBody>
          </p:sp>
        </mc:Choice>
        <mc:Fallback xmlns="">
          <p:sp>
            <p:nvSpPr>
              <p:cNvPr id="22" name="Rectangle 3"/>
              <p:cNvSpPr txBox="1">
                <a:spLocks noRot="1" noChangeAspect="1" noMove="1" noResize="1" noEditPoints="1" noAdjustHandles="1" noChangeArrowheads="1" noChangeShapeType="1" noTextEdit="1"/>
              </p:cNvSpPr>
              <p:nvPr/>
            </p:nvSpPr>
            <p:spPr>
              <a:xfrm>
                <a:off x="4133619" y="2636912"/>
                <a:ext cx="1014445" cy="720080"/>
              </a:xfrm>
              <a:prstGeom prst="rect">
                <a:avLst/>
              </a:prstGeom>
              <a:blipFill rotWithShape="1">
                <a:blip r:embed="rId7"/>
                <a:stretch>
                  <a:fillRect/>
                </a:stretch>
              </a:blipFill>
            </p:spPr>
            <p:txBody>
              <a:bodyPr/>
              <a:lstStyle/>
              <a:p>
                <a:r>
                  <a:rPr lang="en-CA">
                    <a:noFill/>
                  </a:rPr>
                  <a:t> </a:t>
                </a:r>
              </a:p>
            </p:txBody>
          </p:sp>
        </mc:Fallback>
      </mc:AlternateContent>
      <p:cxnSp>
        <p:nvCxnSpPr>
          <p:cNvPr id="23" name="Straight Connector 22"/>
          <p:cNvCxnSpPr>
            <a:stCxn id="19" idx="0"/>
          </p:cNvCxnSpPr>
          <p:nvPr/>
        </p:nvCxnSpPr>
        <p:spPr>
          <a:xfrm>
            <a:off x="3918254" y="3072076"/>
            <a:ext cx="1247812" cy="212907"/>
          </a:xfrm>
          <a:prstGeom prst="line">
            <a:avLst/>
          </a:prstGeom>
          <a:ln>
            <a:solidFill>
              <a:schemeClr val="bg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4" idx="4"/>
          </p:cNvCxnSpPr>
          <p:nvPr/>
        </p:nvCxnSpPr>
        <p:spPr>
          <a:xfrm>
            <a:off x="863588" y="2477858"/>
            <a:ext cx="0" cy="136815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19" idx="4"/>
          </p:cNvCxnSpPr>
          <p:nvPr/>
        </p:nvCxnSpPr>
        <p:spPr>
          <a:xfrm>
            <a:off x="3918254" y="3039038"/>
            <a:ext cx="0" cy="389403"/>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
              <p:cNvSpPr txBox="1">
                <a:spLocks noChangeArrowheads="1"/>
              </p:cNvSpPr>
              <p:nvPr/>
            </p:nvSpPr>
            <p:spPr>
              <a:xfrm>
                <a:off x="3053499" y="2924944"/>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𝑏</m:t>
                      </m:r>
                    </m:oMath>
                  </m:oMathPara>
                </a14:m>
                <a:endParaRPr lang="en-US" kern="0" dirty="0">
                  <a:solidFill>
                    <a:srgbClr val="7030A0"/>
                  </a:solidFill>
                </a:endParaRPr>
              </a:p>
            </p:txBody>
          </p:sp>
        </mc:Choice>
        <mc:Fallback xmlns="">
          <p:sp>
            <p:nvSpPr>
              <p:cNvPr id="31" name="Rectangle 3"/>
              <p:cNvSpPr txBox="1">
                <a:spLocks noRot="1" noChangeAspect="1" noMove="1" noResize="1" noEditPoints="1" noAdjustHandles="1" noChangeArrowheads="1" noChangeShapeType="1" noTextEdit="1"/>
              </p:cNvSpPr>
              <p:nvPr/>
            </p:nvSpPr>
            <p:spPr>
              <a:xfrm>
                <a:off x="3053499" y="2924944"/>
                <a:ext cx="1014445" cy="720080"/>
              </a:xfrm>
              <a:prstGeom prst="rect">
                <a:avLst/>
              </a:prstGeom>
              <a:blipFill rotWithShape="1">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Rectangle 3"/>
              <p:cNvSpPr txBox="1">
                <a:spLocks noChangeArrowheads="1"/>
              </p:cNvSpPr>
              <p:nvPr/>
            </p:nvSpPr>
            <p:spPr>
              <a:xfrm>
                <a:off x="179512" y="2852936"/>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7030A0"/>
                          </a:solidFill>
                          <a:latin typeface="Cambria Math"/>
                        </a:rPr>
                        <m:t>𝑎</m:t>
                      </m:r>
                    </m:oMath>
                  </m:oMathPara>
                </a14:m>
                <a:endParaRPr lang="en-US" kern="0" dirty="0"/>
              </a:p>
            </p:txBody>
          </p:sp>
        </mc:Choice>
        <mc:Fallback xmlns="">
          <p:sp>
            <p:nvSpPr>
              <p:cNvPr id="32" name="Rectangle 3"/>
              <p:cNvSpPr txBox="1">
                <a:spLocks noRot="1" noChangeAspect="1" noMove="1" noResize="1" noEditPoints="1" noAdjustHandles="1" noChangeArrowheads="1" noChangeShapeType="1" noTextEdit="1"/>
              </p:cNvSpPr>
              <p:nvPr/>
            </p:nvSpPr>
            <p:spPr>
              <a:xfrm>
                <a:off x="179512" y="2852936"/>
                <a:ext cx="1014445" cy="720080"/>
              </a:xfrm>
              <a:prstGeom prst="rect">
                <a:avLst/>
              </a:prstGeom>
              <a:blipFill rotWithShape="1">
                <a:blip r:embed="rId9"/>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1813725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a:t>Eratosthenes (c. 276-196 BC)</a:t>
            </a:r>
          </a:p>
        </p:txBody>
      </p:sp>
      <p:sp>
        <p:nvSpPr>
          <p:cNvPr id="3" name="Rectangle 3"/>
          <p:cNvSpPr txBox="1">
            <a:spLocks noChangeArrowheads="1"/>
          </p:cNvSpPr>
          <p:nvPr/>
        </p:nvSpPr>
        <p:spPr>
          <a:xfrm>
            <a:off x="-42074" y="838364"/>
            <a:ext cx="9331877" cy="596899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a:t>Calculated </a:t>
            </a:r>
            <a:r>
              <a:rPr lang="en-CA" i="1" dirty="0"/>
              <a:t>absolute</a:t>
            </a:r>
            <a:r>
              <a:rPr lang="en-CA" dirty="0"/>
              <a:t> size of Earth</a:t>
            </a:r>
          </a:p>
          <a:p>
            <a:pPr marL="0" indent="0" eaLnBrk="1" hangingPunct="1">
              <a:buNone/>
            </a:pPr>
            <a:endParaRPr lang="en-CA" sz="800" kern="0" dirty="0"/>
          </a:p>
          <a:p>
            <a:pPr marL="0" indent="0" eaLnBrk="1" hangingPunct="1">
              <a:buNone/>
            </a:pPr>
            <a:r>
              <a:rPr lang="en-CA" kern="0" dirty="0" smtClean="0">
                <a:solidFill>
                  <a:srgbClr val="7030A0"/>
                </a:solidFill>
              </a:rPr>
              <a:t>Measure:</a:t>
            </a:r>
            <a:endParaRPr lang="en-CA" kern="0" dirty="0">
              <a:solidFill>
                <a:srgbClr val="7030A0"/>
              </a:solidFill>
            </a:endParaRPr>
          </a:p>
          <a:p>
            <a:pPr marL="0" indent="0" eaLnBrk="1" hangingPunct="1">
              <a:buNone/>
            </a:pPr>
            <a:endParaRPr lang="en-CA" kern="0" dirty="0"/>
          </a:p>
          <a:p>
            <a:pPr marL="0" indent="0" eaLnBrk="1" hangingPunct="1">
              <a:buNone/>
            </a:pPr>
            <a:endParaRPr lang="en-CA" kern="0" dirty="0"/>
          </a:p>
          <a:p>
            <a:pPr marL="0" indent="0" eaLnBrk="1" hangingPunct="1">
              <a:buNone/>
            </a:pPr>
            <a:endParaRPr lang="en-CA" kern="0" dirty="0" smtClean="0"/>
          </a:p>
          <a:p>
            <a:pPr marL="0" indent="0" eaLnBrk="1" hangingPunct="1">
              <a:buNone/>
            </a:pPr>
            <a:r>
              <a:rPr lang="en-CA" kern="0" dirty="0" smtClean="0">
                <a:solidFill>
                  <a:srgbClr val="7030A0"/>
                </a:solidFill>
              </a:rPr>
              <a:t>Calculate Earth’s</a:t>
            </a:r>
          </a:p>
          <a:p>
            <a:pPr marL="0" indent="0" eaLnBrk="1" hangingPunct="1">
              <a:buNone/>
            </a:pPr>
            <a:r>
              <a:rPr lang="en-CA" kern="0" dirty="0" smtClean="0">
                <a:solidFill>
                  <a:srgbClr val="7030A0"/>
                </a:solidFill>
              </a:rPr>
              <a:t>circumference:</a:t>
            </a:r>
          </a:p>
          <a:p>
            <a:pPr marL="0" indent="0" eaLnBrk="1" hangingPunct="1">
              <a:buNone/>
            </a:pPr>
            <a:endParaRPr lang="en-CA" kern="0" dirty="0" smtClean="0"/>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US" kern="0" dirty="0" smtClean="0"/>
          </a:p>
          <a:p>
            <a:pPr eaLnBrk="1" hangingPunct="1">
              <a:buFont typeface="Wingdings" charset="2"/>
              <a:buNone/>
            </a:pPr>
            <a:endParaRPr lang="en-US" kern="0" dirty="0"/>
          </a:p>
        </p:txBody>
      </p:sp>
      <p:pic>
        <p:nvPicPr>
          <p:cNvPr id="1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5165"/>
          <a:stretch/>
        </p:blipFill>
        <p:spPr bwMode="auto">
          <a:xfrm>
            <a:off x="3298945" y="1491631"/>
            <a:ext cx="5760641" cy="4446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40352" y="65084"/>
            <a:ext cx="1319234" cy="183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Straight Connector 24"/>
          <p:cNvCxnSpPr/>
          <p:nvPr/>
        </p:nvCxnSpPr>
        <p:spPr>
          <a:xfrm>
            <a:off x="5963241" y="3426777"/>
            <a:ext cx="408959" cy="506279"/>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3"/>
              <p:cNvSpPr txBox="1">
                <a:spLocks noChangeArrowheads="1"/>
              </p:cNvSpPr>
              <p:nvPr/>
            </p:nvSpPr>
            <p:spPr>
              <a:xfrm>
                <a:off x="5436096" y="3573016"/>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FF0000"/>
                          </a:solidFill>
                          <a:latin typeface="Cambria Math"/>
                        </a:rPr>
                        <m:t>𝐷</m:t>
                      </m:r>
                    </m:oMath>
                  </m:oMathPara>
                </a14:m>
                <a:endParaRPr lang="en-US" kern="0" dirty="0">
                  <a:solidFill>
                    <a:srgbClr val="FF0000"/>
                  </a:solidFill>
                </a:endParaRPr>
              </a:p>
            </p:txBody>
          </p:sp>
        </mc:Choice>
        <mc:Fallback xmlns="">
          <p:sp>
            <p:nvSpPr>
              <p:cNvPr id="26" name="Rectangle 3"/>
              <p:cNvSpPr txBox="1">
                <a:spLocks noRot="1" noChangeAspect="1" noMove="1" noResize="1" noEditPoints="1" noAdjustHandles="1" noChangeArrowheads="1" noChangeShapeType="1" noTextEdit="1"/>
              </p:cNvSpPr>
              <p:nvPr/>
            </p:nvSpPr>
            <p:spPr>
              <a:xfrm>
                <a:off x="5436096" y="3573016"/>
                <a:ext cx="1014445" cy="720080"/>
              </a:xfrm>
              <a:prstGeom prst="rect">
                <a:avLst/>
              </a:prstGeom>
              <a:blipFill rotWithShape="1">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Rectangle 3"/>
              <p:cNvSpPr txBox="1">
                <a:spLocks noChangeArrowheads="1"/>
              </p:cNvSpPr>
              <p:nvPr/>
            </p:nvSpPr>
            <p:spPr>
              <a:xfrm>
                <a:off x="6112" y="1966992"/>
                <a:ext cx="3197736"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 xmlns:m="http://schemas.openxmlformats.org/officeDocument/2006/math">
                    <m:r>
                      <a:rPr lang="en-CA" b="0" i="1" kern="0" dirty="0" smtClean="0">
                        <a:solidFill>
                          <a:srgbClr val="009999"/>
                        </a:solidFill>
                        <a:latin typeface="Cambria Math"/>
                        <a:ea typeface="Cambria Math"/>
                      </a:rPr>
                      <m:t>𝛼</m:t>
                    </m:r>
                    <m:r>
                      <a:rPr lang="en-CA" b="0" i="1" kern="0" dirty="0" smtClean="0">
                        <a:solidFill>
                          <a:srgbClr val="009999"/>
                        </a:solidFill>
                        <a:latin typeface="Cambria Math"/>
                        <a:ea typeface="Cambria Math"/>
                      </a:rPr>
                      <m:t>≈</m:t>
                    </m:r>
                    <m:f>
                      <m:fPr>
                        <m:ctrlPr>
                          <a:rPr lang="en-CA" b="0" i="1" kern="0" dirty="0" smtClean="0">
                            <a:solidFill>
                              <a:srgbClr val="009999"/>
                            </a:solidFill>
                            <a:latin typeface="Cambria Math" charset="0"/>
                            <a:ea typeface="Cambria Math"/>
                          </a:rPr>
                        </m:ctrlPr>
                      </m:fPr>
                      <m:num>
                        <m:r>
                          <a:rPr lang="en-CA" b="0" i="1" kern="0" dirty="0" smtClean="0">
                            <a:solidFill>
                              <a:srgbClr val="009999"/>
                            </a:solidFill>
                            <a:latin typeface="Cambria Math"/>
                            <a:ea typeface="Cambria Math"/>
                          </a:rPr>
                          <m:t>1</m:t>
                        </m:r>
                      </m:num>
                      <m:den>
                        <m:r>
                          <a:rPr lang="en-CA" b="0" i="1" kern="0" dirty="0" smtClean="0">
                            <a:solidFill>
                              <a:srgbClr val="009999"/>
                            </a:solidFill>
                            <a:latin typeface="Cambria Math"/>
                            <a:ea typeface="Cambria Math"/>
                          </a:rPr>
                          <m:t>50</m:t>
                        </m:r>
                      </m:den>
                    </m:f>
                  </m:oMath>
                </a14:m>
                <a:r>
                  <a:rPr lang="en-US" kern="0" dirty="0" smtClean="0">
                    <a:solidFill>
                      <a:srgbClr val="009999"/>
                    </a:solidFill>
                  </a:rPr>
                  <a:t> full circle</a:t>
                </a:r>
                <a:endParaRPr lang="en-US" kern="0" dirty="0">
                  <a:solidFill>
                    <a:srgbClr val="009999"/>
                  </a:solidFill>
                </a:endParaRPr>
              </a:p>
            </p:txBody>
          </p:sp>
        </mc:Choice>
        <mc:Fallback xmlns="">
          <p:sp>
            <p:nvSpPr>
              <p:cNvPr id="28" name="Rectangle 3"/>
              <p:cNvSpPr txBox="1">
                <a:spLocks noRot="1" noChangeAspect="1" noMove="1" noResize="1" noEditPoints="1" noAdjustHandles="1" noChangeArrowheads="1" noChangeShapeType="1" noTextEdit="1"/>
              </p:cNvSpPr>
              <p:nvPr/>
            </p:nvSpPr>
            <p:spPr>
              <a:xfrm>
                <a:off x="6112" y="1966992"/>
                <a:ext cx="3197736" cy="720080"/>
              </a:xfrm>
              <a:prstGeom prst="rect">
                <a:avLst/>
              </a:prstGeom>
              <a:blipFill rotWithShape="1">
                <a:blip r:embed="rId6"/>
                <a:stretch>
                  <a:fillRect b="-932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Rectangle 3"/>
              <p:cNvSpPr txBox="1">
                <a:spLocks noChangeArrowheads="1"/>
              </p:cNvSpPr>
              <p:nvPr/>
            </p:nvSpPr>
            <p:spPr>
              <a:xfrm>
                <a:off x="-16584" y="2852048"/>
                <a:ext cx="3197736"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 xmlns:m="http://schemas.openxmlformats.org/officeDocument/2006/math">
                    <m:r>
                      <a:rPr lang="en-CA" b="0" i="1" kern="0" dirty="0" smtClean="0">
                        <a:solidFill>
                          <a:srgbClr val="009999"/>
                        </a:solidFill>
                        <a:latin typeface="Cambria Math"/>
                        <a:ea typeface="Cambria Math"/>
                      </a:rPr>
                      <m:t>𝐷</m:t>
                    </m:r>
                    <m:r>
                      <a:rPr lang="en-CA" b="0" i="1" kern="0" dirty="0" smtClean="0">
                        <a:solidFill>
                          <a:srgbClr val="009999"/>
                        </a:solidFill>
                        <a:latin typeface="Cambria Math"/>
                        <a:ea typeface="Cambria Math"/>
                      </a:rPr>
                      <m:t>≈5000</m:t>
                    </m:r>
                  </m:oMath>
                </a14:m>
                <a:r>
                  <a:rPr lang="en-US" kern="0" dirty="0" smtClean="0">
                    <a:solidFill>
                      <a:srgbClr val="009999"/>
                    </a:solidFill>
                  </a:rPr>
                  <a:t> “stadia”</a:t>
                </a:r>
                <a:endParaRPr lang="en-US" kern="0" dirty="0">
                  <a:solidFill>
                    <a:srgbClr val="009999"/>
                  </a:solidFill>
                </a:endParaRPr>
              </a:p>
            </p:txBody>
          </p:sp>
        </mc:Choice>
        <mc:Fallback xmlns="">
          <p:sp>
            <p:nvSpPr>
              <p:cNvPr id="30" name="Rectangle 3"/>
              <p:cNvSpPr txBox="1">
                <a:spLocks noRot="1" noChangeAspect="1" noMove="1" noResize="1" noEditPoints="1" noAdjustHandles="1" noChangeArrowheads="1" noChangeShapeType="1" noTextEdit="1"/>
              </p:cNvSpPr>
              <p:nvPr/>
            </p:nvSpPr>
            <p:spPr>
              <a:xfrm>
                <a:off x="-16584" y="2852048"/>
                <a:ext cx="3197736" cy="720080"/>
              </a:xfrm>
              <a:prstGeom prst="rect">
                <a:avLst/>
              </a:prstGeom>
              <a:blipFill rotWithShape="1">
                <a:blip r:embed="rId7"/>
                <a:stretch>
                  <a:fillRect t="-762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Rectangle 3"/>
              <p:cNvSpPr txBox="1">
                <a:spLocks noChangeArrowheads="1"/>
              </p:cNvSpPr>
              <p:nvPr/>
            </p:nvSpPr>
            <p:spPr>
              <a:xfrm>
                <a:off x="-1116632" y="4652992"/>
                <a:ext cx="3197736"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009999"/>
                          </a:solidFill>
                          <a:latin typeface="Cambria Math"/>
                          <a:ea typeface="Cambria Math"/>
                        </a:rPr>
                        <m:t>𝐶</m:t>
                      </m:r>
                      <m:r>
                        <a:rPr lang="en-CA" b="0" i="1" kern="0" dirty="0" smtClean="0">
                          <a:solidFill>
                            <a:srgbClr val="009999"/>
                          </a:solidFill>
                          <a:latin typeface="Cambria Math"/>
                          <a:ea typeface="Cambria Math"/>
                        </a:rPr>
                        <m:t>≈ ?</m:t>
                      </m:r>
                    </m:oMath>
                  </m:oMathPara>
                </a14:m>
                <a:endParaRPr lang="en-US" kern="0" dirty="0">
                  <a:solidFill>
                    <a:srgbClr val="009999"/>
                  </a:solidFill>
                </a:endParaRPr>
              </a:p>
            </p:txBody>
          </p:sp>
        </mc:Choice>
        <mc:Fallback xmlns="">
          <p:sp>
            <p:nvSpPr>
              <p:cNvPr id="33" name="Rectangle 3"/>
              <p:cNvSpPr txBox="1">
                <a:spLocks noRot="1" noChangeAspect="1" noMove="1" noResize="1" noEditPoints="1" noAdjustHandles="1" noChangeArrowheads="1" noChangeShapeType="1" noTextEdit="1"/>
              </p:cNvSpPr>
              <p:nvPr/>
            </p:nvSpPr>
            <p:spPr>
              <a:xfrm>
                <a:off x="-1116632" y="4652992"/>
                <a:ext cx="3197736" cy="720080"/>
              </a:xfrm>
              <a:prstGeom prst="rect">
                <a:avLst/>
              </a:prstGeom>
              <a:blipFill rotWithShape="1">
                <a:blip r:embed="rId8"/>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736267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a:t>Eratosthenes (c. 276-196 BC)</a:t>
            </a:r>
          </a:p>
        </p:txBody>
      </p:sp>
      <p:sp>
        <p:nvSpPr>
          <p:cNvPr id="3" name="Rectangle 3"/>
          <p:cNvSpPr txBox="1">
            <a:spLocks noChangeArrowheads="1"/>
          </p:cNvSpPr>
          <p:nvPr/>
        </p:nvSpPr>
        <p:spPr>
          <a:xfrm>
            <a:off x="-42074" y="838364"/>
            <a:ext cx="9331877" cy="596899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a:t>Calculated </a:t>
            </a:r>
            <a:r>
              <a:rPr lang="en-CA" i="1" dirty="0"/>
              <a:t>absolute</a:t>
            </a:r>
            <a:r>
              <a:rPr lang="en-CA" dirty="0"/>
              <a:t> size of Earth</a:t>
            </a:r>
          </a:p>
          <a:p>
            <a:pPr marL="0" indent="0" eaLnBrk="1" hangingPunct="1">
              <a:buNone/>
            </a:pPr>
            <a:endParaRPr lang="en-CA" sz="800" kern="0" dirty="0"/>
          </a:p>
          <a:p>
            <a:pPr marL="0" indent="0" eaLnBrk="1" hangingPunct="1">
              <a:buNone/>
            </a:pPr>
            <a:r>
              <a:rPr lang="en-CA" kern="0" dirty="0" smtClean="0">
                <a:solidFill>
                  <a:srgbClr val="7030A0"/>
                </a:solidFill>
              </a:rPr>
              <a:t>Measure:</a:t>
            </a:r>
            <a:endParaRPr lang="en-CA" kern="0" dirty="0">
              <a:solidFill>
                <a:srgbClr val="7030A0"/>
              </a:solidFill>
            </a:endParaRPr>
          </a:p>
          <a:p>
            <a:pPr marL="0" indent="0" eaLnBrk="1" hangingPunct="1">
              <a:buNone/>
            </a:pPr>
            <a:endParaRPr lang="en-CA" kern="0" dirty="0"/>
          </a:p>
          <a:p>
            <a:pPr marL="0" indent="0" eaLnBrk="1" hangingPunct="1">
              <a:buNone/>
            </a:pPr>
            <a:endParaRPr lang="en-CA" kern="0" dirty="0"/>
          </a:p>
          <a:p>
            <a:pPr marL="0" indent="0" eaLnBrk="1" hangingPunct="1">
              <a:buNone/>
            </a:pPr>
            <a:endParaRPr lang="en-CA" kern="0" dirty="0" smtClean="0"/>
          </a:p>
          <a:p>
            <a:pPr marL="0" indent="0" eaLnBrk="1" hangingPunct="1">
              <a:buNone/>
            </a:pPr>
            <a:r>
              <a:rPr lang="en-CA" kern="0" dirty="0" smtClean="0">
                <a:solidFill>
                  <a:srgbClr val="7030A0"/>
                </a:solidFill>
              </a:rPr>
              <a:t>Calculate Earth’s</a:t>
            </a:r>
          </a:p>
          <a:p>
            <a:pPr marL="0" indent="0" eaLnBrk="1" hangingPunct="1">
              <a:buNone/>
            </a:pPr>
            <a:r>
              <a:rPr lang="en-CA" kern="0" dirty="0" smtClean="0">
                <a:solidFill>
                  <a:srgbClr val="7030A0"/>
                </a:solidFill>
              </a:rPr>
              <a:t>circumference:</a:t>
            </a:r>
          </a:p>
          <a:p>
            <a:pPr marL="0" indent="0" eaLnBrk="1" hangingPunct="1">
              <a:buNone/>
            </a:pPr>
            <a:endParaRPr lang="en-CA" kern="0" dirty="0" smtClean="0"/>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US" kern="0" dirty="0" smtClean="0"/>
          </a:p>
          <a:p>
            <a:pPr eaLnBrk="1" hangingPunct="1">
              <a:buFont typeface="Wingdings" charset="2"/>
              <a:buNone/>
            </a:pPr>
            <a:endParaRPr lang="en-US" kern="0" dirty="0"/>
          </a:p>
        </p:txBody>
      </p:sp>
      <p:pic>
        <p:nvPicPr>
          <p:cNvPr id="1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5165"/>
          <a:stretch/>
        </p:blipFill>
        <p:spPr bwMode="auto">
          <a:xfrm>
            <a:off x="3298945" y="1491631"/>
            <a:ext cx="5760641" cy="4446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40352" y="65084"/>
            <a:ext cx="1319234" cy="1838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Straight Connector 24"/>
          <p:cNvCxnSpPr/>
          <p:nvPr/>
        </p:nvCxnSpPr>
        <p:spPr>
          <a:xfrm>
            <a:off x="5963241" y="3426777"/>
            <a:ext cx="408959" cy="506279"/>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3"/>
              <p:cNvSpPr txBox="1">
                <a:spLocks noChangeArrowheads="1"/>
              </p:cNvSpPr>
              <p:nvPr/>
            </p:nvSpPr>
            <p:spPr>
              <a:xfrm>
                <a:off x="5436096" y="3573016"/>
                <a:ext cx="1014445"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FF0000"/>
                          </a:solidFill>
                          <a:latin typeface="Cambria Math"/>
                        </a:rPr>
                        <m:t>𝐷</m:t>
                      </m:r>
                    </m:oMath>
                  </m:oMathPara>
                </a14:m>
                <a:endParaRPr lang="en-US" kern="0" dirty="0">
                  <a:solidFill>
                    <a:srgbClr val="FF0000"/>
                  </a:solidFill>
                </a:endParaRPr>
              </a:p>
            </p:txBody>
          </p:sp>
        </mc:Choice>
        <mc:Fallback xmlns="">
          <p:sp>
            <p:nvSpPr>
              <p:cNvPr id="26" name="Rectangle 3"/>
              <p:cNvSpPr txBox="1">
                <a:spLocks noRot="1" noChangeAspect="1" noMove="1" noResize="1" noEditPoints="1" noAdjustHandles="1" noChangeArrowheads="1" noChangeShapeType="1" noTextEdit="1"/>
              </p:cNvSpPr>
              <p:nvPr/>
            </p:nvSpPr>
            <p:spPr>
              <a:xfrm>
                <a:off x="5436096" y="3573016"/>
                <a:ext cx="1014445" cy="720080"/>
              </a:xfrm>
              <a:prstGeom prst="rect">
                <a:avLst/>
              </a:prstGeom>
              <a:blipFill rotWithShape="1">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Rectangle 3"/>
              <p:cNvSpPr txBox="1">
                <a:spLocks noChangeArrowheads="1"/>
              </p:cNvSpPr>
              <p:nvPr/>
            </p:nvSpPr>
            <p:spPr>
              <a:xfrm>
                <a:off x="6112" y="1966992"/>
                <a:ext cx="3197736"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 xmlns:m="http://schemas.openxmlformats.org/officeDocument/2006/math">
                    <m:r>
                      <a:rPr lang="en-CA" b="0" i="1" kern="0" dirty="0" smtClean="0">
                        <a:solidFill>
                          <a:srgbClr val="009999"/>
                        </a:solidFill>
                        <a:latin typeface="Cambria Math"/>
                        <a:ea typeface="Cambria Math"/>
                      </a:rPr>
                      <m:t>𝛼</m:t>
                    </m:r>
                    <m:r>
                      <a:rPr lang="en-CA" b="0" i="1" kern="0" dirty="0" smtClean="0">
                        <a:solidFill>
                          <a:srgbClr val="009999"/>
                        </a:solidFill>
                        <a:latin typeface="Cambria Math"/>
                        <a:ea typeface="Cambria Math"/>
                      </a:rPr>
                      <m:t>≈</m:t>
                    </m:r>
                    <m:f>
                      <m:fPr>
                        <m:ctrlPr>
                          <a:rPr lang="en-CA" b="0" i="1" kern="0" dirty="0" smtClean="0">
                            <a:solidFill>
                              <a:srgbClr val="009999"/>
                            </a:solidFill>
                            <a:latin typeface="Cambria Math" charset="0"/>
                            <a:ea typeface="Cambria Math"/>
                          </a:rPr>
                        </m:ctrlPr>
                      </m:fPr>
                      <m:num>
                        <m:r>
                          <a:rPr lang="en-CA" b="0" i="1" kern="0" dirty="0" smtClean="0">
                            <a:solidFill>
                              <a:srgbClr val="009999"/>
                            </a:solidFill>
                            <a:latin typeface="Cambria Math"/>
                            <a:ea typeface="Cambria Math"/>
                          </a:rPr>
                          <m:t>1</m:t>
                        </m:r>
                      </m:num>
                      <m:den>
                        <m:r>
                          <a:rPr lang="en-CA" b="0" i="1" kern="0" dirty="0" smtClean="0">
                            <a:solidFill>
                              <a:srgbClr val="009999"/>
                            </a:solidFill>
                            <a:latin typeface="Cambria Math"/>
                            <a:ea typeface="Cambria Math"/>
                          </a:rPr>
                          <m:t>50</m:t>
                        </m:r>
                      </m:den>
                    </m:f>
                  </m:oMath>
                </a14:m>
                <a:r>
                  <a:rPr lang="en-US" kern="0" dirty="0" smtClean="0">
                    <a:solidFill>
                      <a:srgbClr val="009999"/>
                    </a:solidFill>
                  </a:rPr>
                  <a:t> full circle</a:t>
                </a:r>
                <a:endParaRPr lang="en-US" kern="0" dirty="0">
                  <a:solidFill>
                    <a:srgbClr val="009999"/>
                  </a:solidFill>
                </a:endParaRPr>
              </a:p>
            </p:txBody>
          </p:sp>
        </mc:Choice>
        <mc:Fallback xmlns="">
          <p:sp>
            <p:nvSpPr>
              <p:cNvPr id="28" name="Rectangle 3"/>
              <p:cNvSpPr txBox="1">
                <a:spLocks noRot="1" noChangeAspect="1" noMove="1" noResize="1" noEditPoints="1" noAdjustHandles="1" noChangeArrowheads="1" noChangeShapeType="1" noTextEdit="1"/>
              </p:cNvSpPr>
              <p:nvPr/>
            </p:nvSpPr>
            <p:spPr>
              <a:xfrm>
                <a:off x="6112" y="1966992"/>
                <a:ext cx="3197736" cy="720080"/>
              </a:xfrm>
              <a:prstGeom prst="rect">
                <a:avLst/>
              </a:prstGeom>
              <a:blipFill rotWithShape="1">
                <a:blip r:embed="rId6"/>
                <a:stretch>
                  <a:fillRect b="-932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Rectangle 3"/>
              <p:cNvSpPr txBox="1">
                <a:spLocks noChangeArrowheads="1"/>
              </p:cNvSpPr>
              <p:nvPr/>
            </p:nvSpPr>
            <p:spPr>
              <a:xfrm>
                <a:off x="-16584" y="2852048"/>
                <a:ext cx="3197736"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 xmlns:m="http://schemas.openxmlformats.org/officeDocument/2006/math">
                    <m:r>
                      <a:rPr lang="en-CA" b="0" i="1" kern="0" dirty="0" smtClean="0">
                        <a:solidFill>
                          <a:srgbClr val="009999"/>
                        </a:solidFill>
                        <a:latin typeface="Cambria Math"/>
                        <a:ea typeface="Cambria Math"/>
                      </a:rPr>
                      <m:t>𝐷</m:t>
                    </m:r>
                    <m:r>
                      <a:rPr lang="en-CA" b="0" i="1" kern="0" dirty="0" smtClean="0">
                        <a:solidFill>
                          <a:srgbClr val="009999"/>
                        </a:solidFill>
                        <a:latin typeface="Cambria Math"/>
                        <a:ea typeface="Cambria Math"/>
                      </a:rPr>
                      <m:t>≈5000</m:t>
                    </m:r>
                  </m:oMath>
                </a14:m>
                <a:r>
                  <a:rPr lang="en-US" kern="0" dirty="0" smtClean="0">
                    <a:solidFill>
                      <a:srgbClr val="009999"/>
                    </a:solidFill>
                  </a:rPr>
                  <a:t> “stadia”</a:t>
                </a:r>
                <a:endParaRPr lang="en-US" kern="0" dirty="0">
                  <a:solidFill>
                    <a:srgbClr val="009999"/>
                  </a:solidFill>
                </a:endParaRPr>
              </a:p>
            </p:txBody>
          </p:sp>
        </mc:Choice>
        <mc:Fallback xmlns="">
          <p:sp>
            <p:nvSpPr>
              <p:cNvPr id="30" name="Rectangle 3"/>
              <p:cNvSpPr txBox="1">
                <a:spLocks noRot="1" noChangeAspect="1" noMove="1" noResize="1" noEditPoints="1" noAdjustHandles="1" noChangeArrowheads="1" noChangeShapeType="1" noTextEdit="1"/>
              </p:cNvSpPr>
              <p:nvPr/>
            </p:nvSpPr>
            <p:spPr>
              <a:xfrm>
                <a:off x="-16584" y="2852048"/>
                <a:ext cx="3197736" cy="720080"/>
              </a:xfrm>
              <a:prstGeom prst="rect">
                <a:avLst/>
              </a:prstGeom>
              <a:blipFill rotWithShape="1">
                <a:blip r:embed="rId7"/>
                <a:stretch>
                  <a:fillRect t="-762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Rectangle 3"/>
              <p:cNvSpPr txBox="1">
                <a:spLocks noChangeArrowheads="1"/>
              </p:cNvSpPr>
              <p:nvPr/>
            </p:nvSpPr>
            <p:spPr>
              <a:xfrm>
                <a:off x="-353928" y="4653136"/>
                <a:ext cx="3197736"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Para xmlns:m="http://schemas.openxmlformats.org/officeDocument/2006/math">
                    <m:oMathParaPr>
                      <m:jc m:val="centerGroup"/>
                    </m:oMathParaPr>
                    <m:oMath xmlns:m="http://schemas.openxmlformats.org/officeDocument/2006/math">
                      <m:r>
                        <a:rPr lang="en-CA" b="0" i="1" kern="0" dirty="0" smtClean="0">
                          <a:solidFill>
                            <a:srgbClr val="009999"/>
                          </a:solidFill>
                          <a:latin typeface="Cambria Math"/>
                          <a:ea typeface="Cambria Math"/>
                        </a:rPr>
                        <m:t>𝐶</m:t>
                      </m:r>
                      <m:r>
                        <a:rPr lang="en-CA" b="0" i="1" kern="0" dirty="0" smtClean="0">
                          <a:solidFill>
                            <a:srgbClr val="009999"/>
                          </a:solidFill>
                          <a:latin typeface="Cambria Math"/>
                          <a:ea typeface="Cambria Math"/>
                        </a:rPr>
                        <m:t>≈50×5000</m:t>
                      </m:r>
                    </m:oMath>
                  </m:oMathPara>
                </a14:m>
                <a:endParaRPr lang="en-US" kern="0" dirty="0">
                  <a:solidFill>
                    <a:srgbClr val="009999"/>
                  </a:solidFill>
                </a:endParaRPr>
              </a:p>
            </p:txBody>
          </p:sp>
        </mc:Choice>
        <mc:Fallback xmlns="">
          <p:sp>
            <p:nvSpPr>
              <p:cNvPr id="33" name="Rectangle 3"/>
              <p:cNvSpPr txBox="1">
                <a:spLocks noRot="1" noChangeAspect="1" noMove="1" noResize="1" noEditPoints="1" noAdjustHandles="1" noChangeArrowheads="1" noChangeShapeType="1" noTextEdit="1"/>
              </p:cNvSpPr>
              <p:nvPr/>
            </p:nvSpPr>
            <p:spPr>
              <a:xfrm>
                <a:off x="-353928" y="4653136"/>
                <a:ext cx="3197736" cy="720080"/>
              </a:xfrm>
              <a:prstGeom prst="rect">
                <a:avLst/>
              </a:prstGeom>
              <a:blipFill rotWithShape="1">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Rectangle 3"/>
              <p:cNvSpPr txBox="1">
                <a:spLocks noChangeArrowheads="1"/>
              </p:cNvSpPr>
              <p:nvPr/>
            </p:nvSpPr>
            <p:spPr>
              <a:xfrm>
                <a:off x="345832" y="5105259"/>
                <a:ext cx="3197736"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 xmlns:m="http://schemas.openxmlformats.org/officeDocument/2006/math">
                    <m:r>
                      <a:rPr lang="en-CA" b="0" i="1" kern="0" dirty="0" smtClean="0">
                        <a:solidFill>
                          <a:srgbClr val="009999"/>
                        </a:solidFill>
                        <a:latin typeface="Cambria Math"/>
                        <a:ea typeface="Cambria Math"/>
                      </a:rPr>
                      <m:t>≈250,000</m:t>
                    </m:r>
                  </m:oMath>
                </a14:m>
                <a:r>
                  <a:rPr lang="en-US" kern="0" dirty="0" smtClean="0">
                    <a:solidFill>
                      <a:srgbClr val="009999"/>
                    </a:solidFill>
                  </a:rPr>
                  <a:t> stadia</a:t>
                </a:r>
                <a:endParaRPr lang="en-US" kern="0" dirty="0">
                  <a:solidFill>
                    <a:srgbClr val="009999"/>
                  </a:solidFill>
                </a:endParaRPr>
              </a:p>
            </p:txBody>
          </p:sp>
        </mc:Choice>
        <mc:Fallback xmlns="">
          <p:sp>
            <p:nvSpPr>
              <p:cNvPr id="34" name="Rectangle 3"/>
              <p:cNvSpPr txBox="1">
                <a:spLocks noRot="1" noChangeAspect="1" noMove="1" noResize="1" noEditPoints="1" noAdjustHandles="1" noChangeArrowheads="1" noChangeShapeType="1" noTextEdit="1"/>
              </p:cNvSpPr>
              <p:nvPr/>
            </p:nvSpPr>
            <p:spPr>
              <a:xfrm>
                <a:off x="345832" y="5105259"/>
                <a:ext cx="3197736" cy="720080"/>
              </a:xfrm>
              <a:prstGeom prst="rect">
                <a:avLst/>
              </a:prstGeom>
              <a:blipFill rotWithShape="1">
                <a:blip r:embed="rId9"/>
                <a:stretch>
                  <a:fillRect t="-756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Rectangle 3"/>
              <p:cNvSpPr txBox="1">
                <a:spLocks noChangeArrowheads="1"/>
              </p:cNvSpPr>
              <p:nvPr/>
            </p:nvSpPr>
            <p:spPr>
              <a:xfrm>
                <a:off x="366152" y="5661248"/>
                <a:ext cx="3197736"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14:m>
                  <m:oMath xmlns:m="http://schemas.openxmlformats.org/officeDocument/2006/math">
                    <m:r>
                      <a:rPr lang="en-CA" b="0" i="1" kern="0" dirty="0" smtClean="0">
                        <a:solidFill>
                          <a:srgbClr val="009999"/>
                        </a:solidFill>
                        <a:latin typeface="Cambria Math"/>
                        <a:ea typeface="Cambria Math"/>
                      </a:rPr>
                      <m:t>≈46,000</m:t>
                    </m:r>
                  </m:oMath>
                </a14:m>
                <a:r>
                  <a:rPr lang="en-US" kern="0" dirty="0" smtClean="0">
                    <a:solidFill>
                      <a:srgbClr val="009999"/>
                    </a:solidFill>
                  </a:rPr>
                  <a:t> km (!)</a:t>
                </a:r>
                <a:endParaRPr lang="en-US" kern="0" dirty="0">
                  <a:solidFill>
                    <a:srgbClr val="009999"/>
                  </a:solidFill>
                </a:endParaRPr>
              </a:p>
            </p:txBody>
          </p:sp>
        </mc:Choice>
        <mc:Fallback xmlns="">
          <p:sp>
            <p:nvSpPr>
              <p:cNvPr id="35" name="Rectangle 3"/>
              <p:cNvSpPr txBox="1">
                <a:spLocks noRot="1" noChangeAspect="1" noMove="1" noResize="1" noEditPoints="1" noAdjustHandles="1" noChangeArrowheads="1" noChangeShapeType="1" noTextEdit="1"/>
              </p:cNvSpPr>
              <p:nvPr/>
            </p:nvSpPr>
            <p:spPr>
              <a:xfrm>
                <a:off x="366152" y="5661248"/>
                <a:ext cx="3197736" cy="720080"/>
              </a:xfrm>
              <a:prstGeom prst="rect">
                <a:avLst/>
              </a:prstGeom>
              <a:blipFill rotWithShape="1">
                <a:blip r:embed="rId10"/>
                <a:stretch>
                  <a:fillRect t="-7627"/>
                </a:stretch>
              </a:blipFill>
            </p:spPr>
            <p:txBody>
              <a:bodyPr/>
              <a:lstStyle/>
              <a:p>
                <a:r>
                  <a:rPr lang="en-CA">
                    <a:noFill/>
                  </a:rPr>
                  <a:t> </a:t>
                </a:r>
              </a:p>
            </p:txBody>
          </p:sp>
        </mc:Fallback>
      </mc:AlternateContent>
    </p:spTree>
    <p:extLst>
      <p:ext uri="{BB962C8B-B14F-4D97-AF65-F5344CB8AC3E}">
        <p14:creationId xmlns:p14="http://schemas.microsoft.com/office/powerpoint/2010/main" val="10097959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a:t>Hipparchus (c. 190-120 BC)</a:t>
            </a:r>
          </a:p>
        </p:txBody>
      </p:sp>
      <p:sp>
        <p:nvSpPr>
          <p:cNvPr id="3" name="Rectangle 3"/>
          <p:cNvSpPr txBox="1">
            <a:spLocks noChangeArrowheads="1"/>
          </p:cNvSpPr>
          <p:nvPr/>
        </p:nvSpPr>
        <p:spPr>
          <a:xfrm>
            <a:off x="0" y="823288"/>
            <a:ext cx="6516216" cy="596899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r>
              <a:rPr lang="en-CA" dirty="0"/>
              <a:t>invented trigonometry</a:t>
            </a:r>
          </a:p>
          <a:p>
            <a:r>
              <a:rPr lang="en-CA" dirty="0"/>
              <a:t>measured </a:t>
            </a:r>
            <a:r>
              <a:rPr lang="en-CA" dirty="0" smtClean="0"/>
              <a:t>position </a:t>
            </a:r>
            <a:r>
              <a:rPr lang="en-CA" dirty="0"/>
              <a:t>and </a:t>
            </a:r>
            <a:r>
              <a:rPr lang="en-CA" dirty="0" smtClean="0"/>
              <a:t>brightness </a:t>
            </a:r>
            <a:r>
              <a:rPr lang="en-CA" dirty="0"/>
              <a:t>of 850 stars – high precision, valuable today</a:t>
            </a:r>
          </a:p>
          <a:p>
            <a:r>
              <a:rPr lang="en-CA" dirty="0"/>
              <a:t>celestial coordinate system, magnitude </a:t>
            </a:r>
            <a:r>
              <a:rPr lang="en-CA" dirty="0" smtClean="0"/>
              <a:t>system</a:t>
            </a:r>
          </a:p>
          <a:p>
            <a:r>
              <a:rPr lang="en-CA" dirty="0" smtClean="0"/>
              <a:t>estimated </a:t>
            </a:r>
            <a:r>
              <a:rPr lang="en-CA" dirty="0"/>
              <a:t>Moon’s size and distance</a:t>
            </a:r>
          </a:p>
          <a:p>
            <a:r>
              <a:rPr lang="en-CA" dirty="0"/>
              <a:t>measured length of year (to within 6 minutes of correct value!)</a:t>
            </a:r>
          </a:p>
          <a:p>
            <a:r>
              <a:rPr lang="en-CA" dirty="0" smtClean="0"/>
              <a:t>first reliable eclipse predictions</a:t>
            </a:r>
            <a:endParaRPr lang="en-CA" dirty="0"/>
          </a:p>
          <a:p>
            <a:r>
              <a:rPr lang="en-CA" dirty="0" smtClean="0"/>
              <a:t>discovered precession of the equinoxes</a:t>
            </a:r>
            <a:endParaRPr lang="en-CA" dirty="0"/>
          </a:p>
          <a:p>
            <a:pPr eaLnBrk="1" hangingPunct="1">
              <a:buFont typeface="Wingdings" charset="2"/>
              <a:buNone/>
            </a:pPr>
            <a:endParaRPr lang="en-US" kern="0" dirty="0"/>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528752" y="116632"/>
            <a:ext cx="2472299" cy="1877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8" descr="http://www.ngawhetu.com/Resources/StellarDistance/images/Hipparchu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752" y="2402676"/>
            <a:ext cx="2456615" cy="277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3860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noChangeArrowheads="1"/>
          </p:cNvSpPr>
          <p:nvPr>
            <p:ph type="title" idx="4294967295"/>
          </p:nvPr>
        </p:nvSpPr>
        <p:spPr>
          <a:xfrm>
            <a:off x="29934" y="2780928"/>
            <a:ext cx="9136370" cy="648072"/>
          </a:xfrm>
          <a:prstGeom prst="rect">
            <a:avLst/>
          </a:prstGeom>
        </p:spPr>
        <p:txBody>
          <a:bodyPr/>
          <a:lstStyle/>
          <a:p>
            <a:pPr eaLnBrk="1" hangingPunct="1"/>
            <a:r>
              <a:rPr lang="en-CA" sz="4000" dirty="0"/>
              <a:t>Plato (c. 428-348 BC)</a:t>
            </a:r>
          </a:p>
        </p:txBody>
      </p:sp>
      <p:sp>
        <p:nvSpPr>
          <p:cNvPr id="4" name="Rectangle 3"/>
          <p:cNvSpPr txBox="1">
            <a:spLocks noChangeArrowheads="1"/>
          </p:cNvSpPr>
          <p:nvPr/>
        </p:nvSpPr>
        <p:spPr>
          <a:xfrm>
            <a:off x="33670" y="3429000"/>
            <a:ext cx="5402426" cy="273630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a:t>Asserted </a:t>
            </a:r>
            <a:r>
              <a:rPr lang="en-CA" kern="0" dirty="0" smtClean="0"/>
              <a:t>all </a:t>
            </a:r>
            <a:r>
              <a:rPr lang="en-CA" kern="0" dirty="0"/>
              <a:t>heavenly motions </a:t>
            </a:r>
            <a:r>
              <a:rPr lang="en-CA" kern="0" dirty="0" smtClean="0"/>
              <a:t>are:</a:t>
            </a:r>
            <a:endParaRPr lang="en-CA" kern="0" dirty="0"/>
          </a:p>
          <a:p>
            <a:pPr eaLnBrk="1" hangingPunct="1"/>
            <a:r>
              <a:rPr lang="en-CA" kern="0" dirty="0"/>
              <a:t>in perfect circles</a:t>
            </a:r>
          </a:p>
          <a:p>
            <a:pPr eaLnBrk="1" hangingPunct="1"/>
            <a:r>
              <a:rPr lang="en-CA" kern="0" dirty="0"/>
              <a:t>at constant speed</a:t>
            </a:r>
          </a:p>
          <a:p>
            <a:pPr marL="0" indent="0" eaLnBrk="1" hangingPunct="1">
              <a:buNone/>
            </a:pPr>
            <a:endParaRPr lang="en-CA" sz="1200" kern="0" dirty="0"/>
          </a:p>
          <a:p>
            <a:pPr marL="0" indent="0" eaLnBrk="1" hangingPunct="1">
              <a:buNone/>
            </a:pPr>
            <a:r>
              <a:rPr lang="en-CA" kern="0" dirty="0">
                <a:solidFill>
                  <a:srgbClr val="7030A0"/>
                </a:solidFill>
              </a:rPr>
              <a:t>What are some problems with </a:t>
            </a:r>
            <a:r>
              <a:rPr lang="en-CA" kern="0" dirty="0" smtClean="0">
                <a:solidFill>
                  <a:srgbClr val="7030A0"/>
                </a:solidFill>
              </a:rPr>
              <a:t>this?</a:t>
            </a:r>
            <a:endParaRPr lang="en-CA" kern="0" dirty="0">
              <a:solidFill>
                <a:srgbClr val="7030A0"/>
              </a:solidFill>
            </a:endParaRPr>
          </a:p>
        </p:txBody>
      </p:sp>
      <p:sp>
        <p:nvSpPr>
          <p:cNvPr id="6" name="Title 5"/>
          <p:cNvSpPr>
            <a:spLocks noGrp="1" noChangeArrowheads="1"/>
          </p:cNvSpPr>
          <p:nvPr>
            <p:ph type="title" idx="4294967295"/>
          </p:nvPr>
        </p:nvSpPr>
        <p:spPr>
          <a:xfrm>
            <a:off x="29934" y="116632"/>
            <a:ext cx="9136370" cy="648072"/>
          </a:xfrm>
          <a:prstGeom prst="rect">
            <a:avLst/>
          </a:prstGeom>
        </p:spPr>
        <p:txBody>
          <a:bodyPr/>
          <a:lstStyle/>
          <a:p>
            <a:pPr eaLnBrk="1" hangingPunct="1"/>
            <a:r>
              <a:rPr lang="en-CA" sz="4000" dirty="0" smtClean="0"/>
              <a:t>Aristotle </a:t>
            </a:r>
            <a:r>
              <a:rPr lang="en-CA" sz="4000" dirty="0"/>
              <a:t>(c. </a:t>
            </a:r>
            <a:r>
              <a:rPr lang="en-CA" sz="4000" dirty="0" smtClean="0"/>
              <a:t>384-322 </a:t>
            </a:r>
            <a:r>
              <a:rPr lang="en-CA" sz="4000" dirty="0"/>
              <a:t>BC)</a:t>
            </a:r>
          </a:p>
        </p:txBody>
      </p:sp>
      <p:sp>
        <p:nvSpPr>
          <p:cNvPr id="7" name="Rectangle 3"/>
          <p:cNvSpPr txBox="1">
            <a:spLocks noChangeArrowheads="1"/>
          </p:cNvSpPr>
          <p:nvPr/>
        </p:nvSpPr>
        <p:spPr>
          <a:xfrm>
            <a:off x="15726" y="711904"/>
            <a:ext cx="8084666" cy="156496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smtClean="0"/>
              <a:t>Argued forcefully in favour of Earth-centred universe</a:t>
            </a:r>
            <a:endParaRPr lang="en-CA" kern="0" dirty="0"/>
          </a:p>
          <a:p>
            <a:pPr marL="0" indent="0" eaLnBrk="1" hangingPunct="1">
              <a:buNone/>
            </a:pPr>
            <a:endParaRPr lang="en-CA" sz="1000" kern="0" dirty="0" smtClean="0">
              <a:solidFill>
                <a:srgbClr val="7030A0"/>
              </a:solidFill>
            </a:endParaRPr>
          </a:p>
          <a:p>
            <a:pPr marL="0" indent="0" eaLnBrk="1" hangingPunct="1">
              <a:buNone/>
            </a:pPr>
            <a:r>
              <a:rPr lang="en-CA" kern="0" dirty="0" smtClean="0">
                <a:solidFill>
                  <a:srgbClr val="7030A0"/>
                </a:solidFill>
              </a:rPr>
              <a:t>On what evidence might such an argument be based? Is this evidence valid?</a:t>
            </a: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276872"/>
            <a:ext cx="2888591" cy="4123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51824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AAAKKFS0"/>
          <p:cNvPicPr>
            <a:picLocks noChangeAspect="1" noChangeArrowheads="1"/>
          </p:cNvPicPr>
          <p:nvPr/>
        </p:nvPicPr>
        <p:blipFill rotWithShape="1">
          <a:blip r:embed="rId3">
            <a:extLst>
              <a:ext uri="{28A0092B-C50C-407E-A947-70E740481C1C}">
                <a14:useLocalDpi xmlns:a14="http://schemas.microsoft.com/office/drawing/2010/main" val="0"/>
              </a:ext>
            </a:extLst>
          </a:blip>
          <a:srcRect l="19083" t="30973" r="3205" b="4991"/>
          <a:stretch/>
        </p:blipFill>
        <p:spPr bwMode="auto">
          <a:xfrm>
            <a:off x="4833677" y="3283626"/>
            <a:ext cx="4280051" cy="339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smtClean="0"/>
              <a:t>Central Problem of Ancient Astronomy</a:t>
            </a:r>
            <a:endParaRPr lang="en-US" sz="4000" dirty="0"/>
          </a:p>
        </p:txBody>
      </p:sp>
      <p:sp>
        <p:nvSpPr>
          <p:cNvPr id="3" name="Rectangle 3"/>
          <p:cNvSpPr txBox="1">
            <a:spLocks noChangeArrowheads="1"/>
          </p:cNvSpPr>
          <p:nvPr/>
        </p:nvSpPr>
        <p:spPr>
          <a:xfrm>
            <a:off x="0" y="823289"/>
            <a:ext cx="6660232" cy="195764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smtClean="0"/>
              <a:t>With these prejudices, how can one explain:</a:t>
            </a:r>
          </a:p>
          <a:p>
            <a:r>
              <a:rPr lang="en-CA" dirty="0" smtClean="0">
                <a:solidFill>
                  <a:srgbClr val="7030A0"/>
                </a:solidFill>
              </a:rPr>
              <a:t>retrograde motion?</a:t>
            </a:r>
          </a:p>
          <a:p>
            <a:r>
              <a:rPr lang="en-CA" dirty="0" smtClean="0">
                <a:solidFill>
                  <a:srgbClr val="7030A0"/>
                </a:solidFill>
              </a:rPr>
              <a:t>changing brightness?</a:t>
            </a:r>
            <a:endParaRPr lang="en-CA" dirty="0">
              <a:solidFill>
                <a:srgbClr val="7030A0"/>
              </a:solidFill>
            </a:endParaRPr>
          </a:p>
          <a:p>
            <a:pPr eaLnBrk="1" hangingPunct="1">
              <a:buFont typeface="Wingdings" charset="2"/>
              <a:buNone/>
            </a:pPr>
            <a:endParaRPr lang="en-US" kern="0" dirty="0"/>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1558619"/>
            <a:ext cx="3744471" cy="2246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541530" y="3283626"/>
            <a:ext cx="2878342" cy="3025694"/>
            <a:chOff x="1114627" y="3392691"/>
            <a:chExt cx="2878342" cy="3025694"/>
          </a:xfrm>
        </p:grpSpPr>
        <p:sp>
          <p:nvSpPr>
            <p:cNvPr id="4" name="Oval 3"/>
            <p:cNvSpPr/>
            <p:nvPr/>
          </p:nvSpPr>
          <p:spPr>
            <a:xfrm>
              <a:off x="2267744" y="4693160"/>
              <a:ext cx="572108" cy="572108"/>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Oval 4"/>
            <p:cNvSpPr/>
            <p:nvPr/>
          </p:nvSpPr>
          <p:spPr>
            <a:xfrm>
              <a:off x="1114627" y="3540043"/>
              <a:ext cx="2878342" cy="287834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Oval 8"/>
            <p:cNvSpPr/>
            <p:nvPr/>
          </p:nvSpPr>
          <p:spPr>
            <a:xfrm>
              <a:off x="3308937" y="3703968"/>
              <a:ext cx="413407" cy="413407"/>
            </a:xfrm>
            <a:prstGeom prst="ellipse">
              <a:avLst/>
            </a:prstGeom>
            <a:solidFill>
              <a:srgbClr val="F064F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10" name="Straight Arrow Connector 9"/>
            <p:cNvCxnSpPr/>
            <p:nvPr/>
          </p:nvCxnSpPr>
          <p:spPr>
            <a:xfrm flipH="1" flipV="1">
              <a:off x="2574118" y="3392691"/>
              <a:ext cx="775460" cy="388227"/>
            </a:xfrm>
            <a:prstGeom prst="straightConnector1">
              <a:avLst/>
            </a:prstGeom>
            <a:noFill/>
            <a:ln w="38100" cap="flat" cmpd="sng" algn="ctr">
              <a:solidFill>
                <a:srgbClr val="00B050"/>
              </a:solidFill>
              <a:prstDash val="solid"/>
              <a:tailEnd type="arrow"/>
            </a:ln>
            <a:effectLst/>
          </p:spPr>
        </p:cxnSp>
      </p:grpSp>
    </p:spTree>
    <p:extLst>
      <p:ext uri="{BB962C8B-B14F-4D97-AF65-F5344CB8AC3E}">
        <p14:creationId xmlns:p14="http://schemas.microsoft.com/office/powerpoint/2010/main" val="17403122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smtClean="0"/>
              <a:t>Astronomy is the Oldest Natural Science</a:t>
            </a:r>
            <a:endParaRPr lang="en-US" sz="4000" dirty="0"/>
          </a:p>
        </p:txBody>
      </p:sp>
      <p:sp>
        <p:nvSpPr>
          <p:cNvPr id="3" name="Rectangle 3"/>
          <p:cNvSpPr txBox="1">
            <a:spLocks noChangeArrowheads="1"/>
          </p:cNvSpPr>
          <p:nvPr/>
        </p:nvSpPr>
        <p:spPr>
          <a:xfrm>
            <a:off x="158358" y="764705"/>
            <a:ext cx="8985641" cy="648071"/>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Europe.</a:t>
            </a:r>
          </a:p>
          <a:p>
            <a:pPr eaLnBrk="1" hangingPunct="1">
              <a:buFont typeface="Wingdings" charset="2"/>
              <a:buNone/>
            </a:pPr>
            <a:endParaRPr lang="en-US" kern="0" dirty="0"/>
          </a:p>
        </p:txBody>
      </p:sp>
      <p:pic>
        <p:nvPicPr>
          <p:cNvPr id="8" name="Picture 2" descr="http://upload.wikimedia.org/wikipedia/commons/5/5f/Goseck-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804" y="1527722"/>
            <a:ext cx="4884816" cy="3845494"/>
          </a:xfrm>
          <a:prstGeom prst="rect">
            <a:avLst/>
          </a:prstGeom>
          <a:noFill/>
          <a:extLst>
            <a:ext uri="{909E8E84-426E-40DD-AFC4-6F175D3DCCD1}">
              <a14:hiddenFill xmlns:a14="http://schemas.microsoft.com/office/drawing/2010/main">
                <a:solidFill>
                  <a:srgbClr val="FFFFFF"/>
                </a:solidFill>
              </a14:hiddenFill>
            </a:ext>
          </a:extLst>
        </p:spPr>
      </p:pic>
      <p:pic>
        <p:nvPicPr>
          <p:cNvPr id="109570" name="Picture 2" descr="File:Nebra Schei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783" y="1527722"/>
            <a:ext cx="3909585" cy="38454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ile:WoodHenge-Goseck-Germany-Ringwal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6668" y="1081780"/>
            <a:ext cx="2205372" cy="16540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40115" y="5577347"/>
            <a:ext cx="4973107" cy="1092013"/>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c.4900 BC: </a:t>
            </a:r>
            <a:r>
              <a:rPr lang="en-US" kern="0" dirty="0" err="1" smtClean="0"/>
              <a:t>Goseck</a:t>
            </a:r>
            <a:r>
              <a:rPr lang="en-US" kern="0" dirty="0" smtClean="0"/>
              <a:t> </a:t>
            </a:r>
            <a:r>
              <a:rPr lang="en-US" kern="0" dirty="0" err="1" smtClean="0"/>
              <a:t>Henge</a:t>
            </a:r>
            <a:r>
              <a:rPr lang="en-US" kern="0" dirty="0" smtClean="0"/>
              <a:t>, oldest known solstice </a:t>
            </a:r>
            <a:r>
              <a:rPr lang="en-US" kern="0" dirty="0"/>
              <a:t>observatory</a:t>
            </a:r>
          </a:p>
          <a:p>
            <a:pPr eaLnBrk="1" hangingPunct="1">
              <a:buFont typeface="Wingdings" charset="2"/>
              <a:buNone/>
            </a:pPr>
            <a:endParaRPr lang="en-US" kern="0" dirty="0"/>
          </a:p>
        </p:txBody>
      </p:sp>
      <p:sp>
        <p:nvSpPr>
          <p:cNvPr id="14" name="Rectangle 3"/>
          <p:cNvSpPr txBox="1">
            <a:spLocks noChangeArrowheads="1"/>
          </p:cNvSpPr>
          <p:nvPr/>
        </p:nvSpPr>
        <p:spPr>
          <a:xfrm>
            <a:off x="5151783" y="5577346"/>
            <a:ext cx="4100737" cy="1092013"/>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c.1600 BC: </a:t>
            </a:r>
            <a:r>
              <a:rPr lang="en-US" kern="0" dirty="0" err="1" smtClean="0"/>
              <a:t>Nebra</a:t>
            </a:r>
            <a:r>
              <a:rPr lang="en-US" kern="0" dirty="0" smtClean="0"/>
              <a:t> Sky Disk,</a:t>
            </a:r>
            <a:endParaRPr lang="en-US" kern="0" dirty="0"/>
          </a:p>
          <a:p>
            <a:pPr eaLnBrk="1" hangingPunct="1">
              <a:buFont typeface="Wingdings" charset="2"/>
              <a:buNone/>
            </a:pPr>
            <a:r>
              <a:rPr lang="en-US" kern="0" dirty="0" smtClean="0"/>
              <a:t>Sun, Moon, Pleiades, etc.</a:t>
            </a:r>
            <a:endParaRPr lang="en-US" kern="0" dirty="0"/>
          </a:p>
        </p:txBody>
      </p:sp>
    </p:spTree>
    <p:extLst>
      <p:ext uri="{BB962C8B-B14F-4D97-AF65-F5344CB8AC3E}">
        <p14:creationId xmlns:p14="http://schemas.microsoft.com/office/powerpoint/2010/main" val="3106156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484" y="-1"/>
            <a:ext cx="3403600" cy="310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3"/>
          <p:cNvSpPr txBox="1">
            <a:spLocks noChangeArrowheads="1"/>
          </p:cNvSpPr>
          <p:nvPr/>
        </p:nvSpPr>
        <p:spPr>
          <a:xfrm>
            <a:off x="251520" y="260648"/>
            <a:ext cx="4788024" cy="184482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smtClean="0"/>
              <a:t>Answer in </a:t>
            </a:r>
            <a:r>
              <a:rPr lang="en-CA" dirty="0" smtClean="0">
                <a:solidFill>
                  <a:srgbClr val="7030A0"/>
                </a:solidFill>
              </a:rPr>
              <a:t>geo</a:t>
            </a:r>
            <a:r>
              <a:rPr lang="en-CA" dirty="0" smtClean="0"/>
              <a:t>centric model </a:t>
            </a:r>
            <a:r>
              <a:rPr lang="en-CA" dirty="0" smtClean="0">
                <a:sym typeface="Wingdings" panose="05000000000000000000" pitchFamily="2" charset="2"/>
              </a:rPr>
              <a:t></a:t>
            </a:r>
            <a:r>
              <a:rPr lang="en-CA" dirty="0" smtClean="0"/>
              <a:t> </a:t>
            </a:r>
          </a:p>
          <a:p>
            <a:pPr marL="0" indent="0">
              <a:buNone/>
            </a:pPr>
            <a:r>
              <a:rPr lang="en-CA" dirty="0" smtClean="0">
                <a:solidFill>
                  <a:srgbClr val="7030A0"/>
                </a:solidFill>
              </a:rPr>
              <a:t>Epicycles!</a:t>
            </a:r>
          </a:p>
          <a:p>
            <a:pPr marL="0" indent="0">
              <a:buNone/>
            </a:pPr>
            <a:endParaRPr lang="en-CA" sz="200" dirty="0" smtClean="0"/>
          </a:p>
          <a:p>
            <a:pPr marL="0" indent="0">
              <a:buNone/>
            </a:pPr>
            <a:r>
              <a:rPr lang="en-CA" dirty="0" smtClean="0"/>
              <a:t>(Check: retrograde/brightness)</a:t>
            </a:r>
          </a:p>
        </p:txBody>
      </p:sp>
      <p:sp>
        <p:nvSpPr>
          <p:cNvPr id="16" name="Rectangle 3"/>
          <p:cNvSpPr txBox="1">
            <a:spLocks noChangeArrowheads="1"/>
          </p:cNvSpPr>
          <p:nvPr/>
        </p:nvSpPr>
        <p:spPr>
          <a:xfrm>
            <a:off x="3563888" y="3212976"/>
            <a:ext cx="5328592" cy="184482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smtClean="0">
                <a:sym typeface="Wingdings" panose="05000000000000000000" pitchFamily="2" charset="2"/>
              </a:rPr>
              <a:t> </a:t>
            </a:r>
            <a:r>
              <a:rPr lang="en-CA" dirty="0" smtClean="0"/>
              <a:t>Answer in </a:t>
            </a:r>
            <a:r>
              <a:rPr lang="en-CA" dirty="0" smtClean="0">
                <a:solidFill>
                  <a:srgbClr val="7030A0"/>
                </a:solidFill>
              </a:rPr>
              <a:t>helio</a:t>
            </a:r>
            <a:r>
              <a:rPr lang="en-CA" dirty="0" smtClean="0"/>
              <a:t>centric model: </a:t>
            </a:r>
          </a:p>
          <a:p>
            <a:pPr marL="0" indent="0">
              <a:buNone/>
            </a:pPr>
            <a:r>
              <a:rPr lang="en-CA" dirty="0" smtClean="0">
                <a:solidFill>
                  <a:srgbClr val="7030A0"/>
                </a:solidFill>
              </a:rPr>
              <a:t>Earth moves!</a:t>
            </a:r>
          </a:p>
          <a:p>
            <a:pPr marL="0" indent="0">
              <a:buNone/>
            </a:pPr>
            <a:endParaRPr lang="en-CA" sz="200" dirty="0" smtClean="0"/>
          </a:p>
          <a:p>
            <a:pPr marL="0" indent="0">
              <a:buNone/>
            </a:pPr>
            <a:r>
              <a:rPr lang="en-CA" dirty="0" smtClean="0"/>
              <a:t>(Check: retrograde/brightness)</a:t>
            </a:r>
          </a:p>
        </p:txBody>
      </p:sp>
      <p:sp>
        <p:nvSpPr>
          <p:cNvPr id="17" name="Rectangle 3"/>
          <p:cNvSpPr txBox="1">
            <a:spLocks noChangeArrowheads="1"/>
          </p:cNvSpPr>
          <p:nvPr/>
        </p:nvSpPr>
        <p:spPr>
          <a:xfrm>
            <a:off x="4716016" y="5445224"/>
            <a:ext cx="4824536" cy="14127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smtClean="0">
                <a:solidFill>
                  <a:srgbClr val="7030A0"/>
                </a:solidFill>
              </a:rPr>
              <a:t>Question: </a:t>
            </a:r>
            <a:r>
              <a:rPr lang="en-CA" dirty="0" smtClean="0"/>
              <a:t>Why did ancient Greeks not accept the possibility that Earth moves?</a:t>
            </a:r>
          </a:p>
        </p:txBody>
      </p:sp>
      <p:pic>
        <p:nvPicPr>
          <p:cNvPr id="18" name="Picture 2" descr="02-32"/>
          <p:cNvPicPr>
            <a:picLocks noChangeAspect="1" noChangeArrowheads="1"/>
          </p:cNvPicPr>
          <p:nvPr/>
        </p:nvPicPr>
        <p:blipFill rotWithShape="1">
          <a:blip r:embed="rId4">
            <a:extLst>
              <a:ext uri="{28A0092B-C50C-407E-A947-70E740481C1C}">
                <a14:useLocalDpi xmlns:a14="http://schemas.microsoft.com/office/drawing/2010/main" val="0"/>
              </a:ext>
            </a:extLst>
          </a:blip>
          <a:srcRect l="27976" t="1367" r="26188" b="4171"/>
          <a:stretch/>
        </p:blipFill>
        <p:spPr bwMode="auto">
          <a:xfrm>
            <a:off x="323528" y="2072088"/>
            <a:ext cx="3096344" cy="47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2673221" y="4869160"/>
            <a:ext cx="1898779" cy="1015663"/>
          </a:xfrm>
          <a:prstGeom prst="rect">
            <a:avLst/>
          </a:prstGeom>
          <a:noFill/>
        </p:spPr>
        <p:txBody>
          <a:bodyPr wrap="square" rtlCol="0">
            <a:spAutoFit/>
          </a:bodyPr>
          <a:lstStyle/>
          <a:p>
            <a:r>
              <a:rPr lang="en-CA" sz="2000" dirty="0" smtClean="0">
                <a:solidFill>
                  <a:srgbClr val="FF0000"/>
                </a:solidFill>
                <a:latin typeface="Calibri" panose="020F0502020204030204" pitchFamily="34" charset="0"/>
              </a:rPr>
              <a:t>Earth orbits </a:t>
            </a:r>
            <a:r>
              <a:rPr lang="en-CA" sz="2000" i="1" dirty="0" smtClean="0">
                <a:solidFill>
                  <a:srgbClr val="FF0000"/>
                </a:solidFill>
                <a:latin typeface="Calibri" panose="020F0502020204030204" pitchFamily="34" charset="0"/>
              </a:rPr>
              <a:t>faster</a:t>
            </a:r>
            <a:r>
              <a:rPr lang="en-CA" sz="2000" dirty="0" smtClean="0">
                <a:solidFill>
                  <a:srgbClr val="FF0000"/>
                </a:solidFill>
                <a:latin typeface="Calibri" panose="020F0502020204030204" pitchFamily="34" charset="0"/>
              </a:rPr>
              <a:t> than Mars and </a:t>
            </a:r>
            <a:r>
              <a:rPr lang="en-CA" sz="2000" i="1" dirty="0" smtClean="0">
                <a:solidFill>
                  <a:srgbClr val="FF0000"/>
                </a:solidFill>
                <a:latin typeface="Calibri" panose="020F0502020204030204" pitchFamily="34" charset="0"/>
              </a:rPr>
              <a:t>overtakes</a:t>
            </a:r>
            <a:r>
              <a:rPr lang="en-CA" sz="2000" dirty="0" smtClean="0">
                <a:solidFill>
                  <a:srgbClr val="FF0000"/>
                </a:solidFill>
                <a:latin typeface="Calibri" panose="020F0502020204030204" pitchFamily="34" charset="0"/>
              </a:rPr>
              <a:t> it</a:t>
            </a:r>
            <a:endParaRPr lang="en-CA" sz="2000" dirty="0">
              <a:solidFill>
                <a:srgbClr val="FF0000"/>
              </a:solidFill>
              <a:latin typeface="Calibri" panose="020F0502020204030204" pitchFamily="34" charset="0"/>
            </a:endParaRPr>
          </a:p>
        </p:txBody>
      </p:sp>
      <p:sp>
        <p:nvSpPr>
          <p:cNvPr id="20" name="TextBox 19"/>
          <p:cNvSpPr txBox="1"/>
          <p:nvPr/>
        </p:nvSpPr>
        <p:spPr>
          <a:xfrm>
            <a:off x="7668344" y="2689710"/>
            <a:ext cx="1614180" cy="369332"/>
          </a:xfrm>
          <a:prstGeom prst="rect">
            <a:avLst/>
          </a:prstGeom>
          <a:noFill/>
        </p:spPr>
        <p:txBody>
          <a:bodyPr wrap="square" rtlCol="0">
            <a:spAutoFit/>
          </a:bodyPr>
          <a:lstStyle/>
          <a:p>
            <a:r>
              <a:rPr lang="en-CA" sz="1800" dirty="0" smtClean="0">
                <a:solidFill>
                  <a:srgbClr val="FF0000"/>
                </a:solidFill>
                <a:latin typeface="Calibri" panose="020F0502020204030204" pitchFamily="34" charset="0"/>
                <a:hlinkClick r:id="rId5"/>
              </a:rPr>
              <a:t>Animation</a:t>
            </a:r>
            <a:endParaRPr lang="en-CA" sz="1800" i="1"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1344087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Date Placeholder 1"/>
          <p:cNvSpPr>
            <a:spLocks noGrp="1"/>
          </p:cNvSpPr>
          <p:nvPr>
            <p:ph type="dt" sz="quarter" idx="4294967295"/>
          </p:nvPr>
        </p:nvSpPr>
        <p:spPr>
          <a:xfrm>
            <a:off x="3048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CA" sz="1400" smtClean="0">
                <a:solidFill>
                  <a:srgbClr val="FF0000"/>
                </a:solidFill>
              </a:rPr>
              <a:t>L2-Jan 5/12</a:t>
            </a:r>
            <a:endParaRPr lang="en-US" sz="1400">
              <a:solidFill>
                <a:srgbClr val="FF0000"/>
              </a:solidFill>
            </a:endParaRPr>
          </a:p>
        </p:txBody>
      </p:sp>
      <p:sp>
        <p:nvSpPr>
          <p:cNvPr id="11161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1400">
                <a:solidFill>
                  <a:srgbClr val="FF0000"/>
                </a:solidFill>
              </a:rPr>
              <a:t>Early Astronomy</a:t>
            </a:r>
          </a:p>
        </p:txBody>
      </p:sp>
      <p:pic>
        <p:nvPicPr>
          <p:cNvPr id="111620" name="Picture 2" descr="CP2-03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6988"/>
            <a:ext cx="8353425"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2093248" y="2963361"/>
            <a:ext cx="1614656" cy="393631"/>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9361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44624"/>
            <a:ext cx="5220072" cy="604867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a:solidFill>
                  <a:srgbClr val="7030A0"/>
                </a:solidFill>
              </a:rPr>
              <a:t>Ptolemy (c. 100-170 AD)</a:t>
            </a:r>
          </a:p>
          <a:p>
            <a:pPr marL="0" indent="0">
              <a:buNone/>
            </a:pPr>
            <a:r>
              <a:rPr lang="en-CA" dirty="0" smtClean="0"/>
              <a:t>To </a:t>
            </a:r>
            <a:r>
              <a:rPr lang="en-CA" dirty="0"/>
              <a:t>improve the accuracy of the epicycle model, Ptolemy </a:t>
            </a:r>
            <a:r>
              <a:rPr lang="en-CA" dirty="0" smtClean="0"/>
              <a:t>added:</a:t>
            </a:r>
          </a:p>
          <a:p>
            <a:r>
              <a:rPr lang="en-CA" dirty="0" smtClean="0">
                <a:solidFill>
                  <a:srgbClr val="7030A0"/>
                </a:solidFill>
              </a:rPr>
              <a:t>Eccentric </a:t>
            </a:r>
            <a:r>
              <a:rPr lang="en-CA" dirty="0" smtClean="0"/>
              <a:t>(displace Earth from centre of deferent circle)</a:t>
            </a:r>
          </a:p>
          <a:p>
            <a:r>
              <a:rPr lang="en-CA" dirty="0" err="1" smtClean="0">
                <a:solidFill>
                  <a:srgbClr val="7030A0"/>
                </a:solidFill>
              </a:rPr>
              <a:t>Equant</a:t>
            </a:r>
            <a:r>
              <a:rPr lang="en-CA" dirty="0" smtClean="0">
                <a:solidFill>
                  <a:srgbClr val="7030A0"/>
                </a:solidFill>
              </a:rPr>
              <a:t> </a:t>
            </a:r>
            <a:r>
              <a:rPr lang="en-CA" dirty="0" smtClean="0"/>
              <a:t>(</a:t>
            </a:r>
            <a:r>
              <a:rPr lang="en-CA" i="1" dirty="0" smtClean="0"/>
              <a:t>constant</a:t>
            </a:r>
            <a:r>
              <a:rPr lang="en-CA" dirty="0" smtClean="0"/>
              <a:t> </a:t>
            </a:r>
            <a:r>
              <a:rPr lang="en-CA" dirty="0"/>
              <a:t>angular speed seen from </a:t>
            </a:r>
            <a:r>
              <a:rPr lang="en-CA" dirty="0" err="1"/>
              <a:t>equant</a:t>
            </a:r>
            <a:r>
              <a:rPr lang="en-CA" dirty="0"/>
              <a:t> </a:t>
            </a:r>
            <a:r>
              <a:rPr lang="en-CA" dirty="0" smtClean="0"/>
              <a:t>point)</a:t>
            </a:r>
            <a:endParaRPr lang="en-CA" dirty="0"/>
          </a:p>
          <a:p>
            <a:pPr marL="0" indent="0">
              <a:buNone/>
            </a:pPr>
            <a:r>
              <a:rPr lang="en-CA" dirty="0" smtClean="0"/>
              <a:t>    …</a:t>
            </a:r>
            <a:r>
              <a:rPr lang="en-CA" dirty="0"/>
              <a:t>but </a:t>
            </a:r>
            <a:r>
              <a:rPr lang="en-CA" i="1" dirty="0"/>
              <a:t>varying</a:t>
            </a:r>
            <a:r>
              <a:rPr lang="en-CA" dirty="0"/>
              <a:t> physical speed </a:t>
            </a:r>
            <a:r>
              <a:rPr lang="en-CA" dirty="0" smtClean="0"/>
              <a:t>  </a:t>
            </a:r>
          </a:p>
          <a:p>
            <a:pPr marL="0" indent="0">
              <a:buNone/>
            </a:pPr>
            <a:r>
              <a:rPr lang="en-CA" dirty="0"/>
              <a:t> </a:t>
            </a:r>
            <a:r>
              <a:rPr lang="en-CA" dirty="0" smtClean="0"/>
              <a:t>      along </a:t>
            </a:r>
            <a:r>
              <a:rPr lang="en-CA" dirty="0"/>
              <a:t>deferent (‘sacrilege</a:t>
            </a:r>
            <a:r>
              <a:rPr lang="en-CA" dirty="0" smtClean="0"/>
              <a:t>’!)</a:t>
            </a:r>
          </a:p>
          <a:p>
            <a:pPr marL="0" indent="0">
              <a:buNone/>
            </a:pPr>
            <a:endParaRPr lang="en-CA" dirty="0"/>
          </a:p>
          <a:p>
            <a:pPr marL="0" indent="0">
              <a:buNone/>
            </a:pPr>
            <a:r>
              <a:rPr lang="en-CA" dirty="0">
                <a:solidFill>
                  <a:srgbClr val="7030A0"/>
                </a:solidFill>
              </a:rPr>
              <a:t>How does this better mimic true elliptical motion?</a:t>
            </a:r>
          </a:p>
          <a:p>
            <a:pPr marL="0" indent="0">
              <a:buNone/>
            </a:pPr>
            <a:endParaRPr lang="en-CA"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948264" y="48688"/>
            <a:ext cx="2091968" cy="251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576" y="2559050"/>
            <a:ext cx="4111424"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11262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44624"/>
            <a:ext cx="5883156" cy="366249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a:solidFill>
                  <a:srgbClr val="7030A0"/>
                </a:solidFill>
              </a:rPr>
              <a:t>Ptolemy (c. 100-170 AD)</a:t>
            </a:r>
          </a:p>
          <a:p>
            <a:endParaRPr lang="en-CA" sz="800" dirty="0" smtClean="0"/>
          </a:p>
          <a:p>
            <a:r>
              <a:rPr lang="en-CA" dirty="0" smtClean="0"/>
              <a:t>Ptolemy </a:t>
            </a:r>
            <a:r>
              <a:rPr lang="en-CA" dirty="0"/>
              <a:t>compiled all existing astronomical knowledge, plus his own innovations, into the </a:t>
            </a:r>
            <a:r>
              <a:rPr lang="en-CA" i="1" dirty="0"/>
              <a:t>Almagest</a:t>
            </a:r>
            <a:r>
              <a:rPr lang="en-CA" dirty="0"/>
              <a:t>, which </a:t>
            </a:r>
            <a:r>
              <a:rPr lang="en-CA" dirty="0" smtClean="0"/>
              <a:t>was sufficiently accurate to dominate </a:t>
            </a:r>
            <a:r>
              <a:rPr lang="en-CA" dirty="0"/>
              <a:t>astronomy for 1500 years</a:t>
            </a:r>
            <a:r>
              <a:rPr lang="en-CA" dirty="0" smtClean="0"/>
              <a:t>!</a:t>
            </a:r>
            <a:endParaRPr lang="en-CA"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453101" y="817424"/>
            <a:ext cx="2091968" cy="251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5013175"/>
            <a:ext cx="1339038" cy="1558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5014443"/>
            <a:ext cx="1290614" cy="1583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upload.wikimedia.org/wikipedia/commons/d/d4/Johannes_Kepler_161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1760" y="5013393"/>
            <a:ext cx="1153350" cy="1583935"/>
          </a:xfrm>
          <a:prstGeom prst="rect">
            <a:avLst/>
          </a:prstGeom>
          <a:noFill/>
          <a:extLst>
            <a:ext uri="{909E8E84-426E-40DD-AFC4-6F175D3DCCD1}">
              <a14:hiddenFill xmlns:a14="http://schemas.microsoft.com/office/drawing/2010/main">
                <a:solidFill>
                  <a:srgbClr val="FFFFFF"/>
                </a:solidFill>
              </a14:hiddenFill>
            </a:ext>
          </a:extLst>
        </p:spPr>
      </p:pic>
      <p:pic>
        <p:nvPicPr>
          <p:cNvPr id="132098" name="Picture 2" descr="http://t1.gstatic.com/images?q=tbn:ANd9GcSc3B48cJ8hQiv7QR9w7aTHtJ4Jd6ZiaARiSGoW41139aXmXt-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156" y="5013174"/>
            <a:ext cx="1131586" cy="15581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txBox="1">
            <a:spLocks noChangeArrowheads="1"/>
          </p:cNvSpPr>
          <p:nvPr/>
        </p:nvSpPr>
        <p:spPr>
          <a:xfrm>
            <a:off x="107382" y="3707114"/>
            <a:ext cx="8819468" cy="129614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r>
              <a:rPr lang="en-CA" dirty="0" smtClean="0"/>
              <a:t>Eventually </a:t>
            </a:r>
            <a:r>
              <a:rPr lang="en-CA" dirty="0"/>
              <a:t>overthrown by </a:t>
            </a:r>
            <a:r>
              <a:rPr lang="en-CA" dirty="0" smtClean="0"/>
              <a:t>Copernicus/</a:t>
            </a:r>
            <a:r>
              <a:rPr lang="en-CA" dirty="0" err="1" smtClean="0"/>
              <a:t>Kepler</a:t>
            </a:r>
            <a:r>
              <a:rPr lang="en-CA" dirty="0" smtClean="0"/>
              <a:t>/Galileo/Newton</a:t>
            </a:r>
            <a:endParaRPr lang="en-CA" dirty="0"/>
          </a:p>
        </p:txBody>
      </p:sp>
    </p:spTree>
    <p:extLst>
      <p:ext uri="{BB962C8B-B14F-4D97-AF65-F5344CB8AC3E}">
        <p14:creationId xmlns:p14="http://schemas.microsoft.com/office/powerpoint/2010/main" val="1022291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44624"/>
            <a:ext cx="8820472" cy="93610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smtClean="0">
                <a:solidFill>
                  <a:srgbClr val="7030A0"/>
                </a:solidFill>
              </a:rPr>
              <a:t>Summary of Ancient Greek Astronomy</a:t>
            </a:r>
            <a:endParaRPr lang="en-CA" sz="4000" dirty="0">
              <a:solidFill>
                <a:srgbClr val="7030A0"/>
              </a:solidFill>
            </a:endParaRPr>
          </a:p>
        </p:txBody>
      </p:sp>
      <p:pic>
        <p:nvPicPr>
          <p:cNvPr id="4" name="Picture 2" descr="http://www.yorku.ca/ns1745b/fig3-philo.gif"/>
          <p:cNvPicPr>
            <a:picLocks noChangeAspect="1" noChangeArrowheads="1"/>
          </p:cNvPicPr>
          <p:nvPr/>
        </p:nvPicPr>
        <p:blipFill rotWithShape="1">
          <a:blip r:embed="rId3">
            <a:extLst>
              <a:ext uri="{28A0092B-C50C-407E-A947-70E740481C1C}">
                <a14:useLocalDpi xmlns:a14="http://schemas.microsoft.com/office/drawing/2010/main" val="0"/>
              </a:ext>
            </a:extLst>
          </a:blip>
          <a:srcRect l="6444" t="1252" r="2764" b="2480"/>
          <a:stretch/>
        </p:blipFill>
        <p:spPr bwMode="auto">
          <a:xfrm>
            <a:off x="827584" y="836712"/>
            <a:ext cx="7391490" cy="588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151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395536" y="188640"/>
            <a:ext cx="7272337" cy="900112"/>
          </a:xfrm>
        </p:spPr>
        <p:txBody>
          <a:bodyPr/>
          <a:lstStyle/>
          <a:p>
            <a:pPr eaLnBrk="1" hangingPunct="1"/>
            <a:r>
              <a:rPr lang="en-US" altLang="en-US" dirty="0" smtClean="0"/>
              <a:t>Astronomy and Science</a:t>
            </a:r>
          </a:p>
        </p:txBody>
      </p:sp>
      <p:sp>
        <p:nvSpPr>
          <p:cNvPr id="29700" name="Rectangle 3"/>
          <p:cNvSpPr>
            <a:spLocks noGrp="1" noChangeArrowheads="1"/>
          </p:cNvSpPr>
          <p:nvPr>
            <p:ph type="body" idx="1"/>
          </p:nvPr>
        </p:nvSpPr>
        <p:spPr>
          <a:xfrm>
            <a:off x="395536" y="908720"/>
            <a:ext cx="8196263" cy="5112568"/>
          </a:xfrm>
        </p:spPr>
        <p:txBody>
          <a:bodyPr/>
          <a:lstStyle/>
          <a:p>
            <a:pPr eaLnBrk="1" hangingPunct="1">
              <a:buFont typeface="Wingdings" pitchFamily="2" charset="2"/>
              <a:buNone/>
            </a:pPr>
            <a:r>
              <a:rPr lang="en-US" altLang="en-US" dirty="0" smtClean="0"/>
              <a:t>What does it mean to call an area of study a </a:t>
            </a:r>
            <a:r>
              <a:rPr lang="en-CA" altLang="en-US" dirty="0" smtClean="0"/>
              <a:t>“</a:t>
            </a:r>
            <a:r>
              <a:rPr lang="en-US" altLang="ja-JP" dirty="0" smtClean="0"/>
              <a:t>science</a:t>
            </a:r>
            <a:r>
              <a:rPr lang="en-CA" altLang="ja-JP" dirty="0" smtClean="0"/>
              <a:t>”</a:t>
            </a:r>
            <a:r>
              <a:rPr lang="en-US" altLang="ja-JP" dirty="0" smtClean="0"/>
              <a:t>?</a:t>
            </a:r>
          </a:p>
          <a:p>
            <a:pPr eaLnBrk="1" hangingPunct="1"/>
            <a:r>
              <a:rPr lang="en-US" altLang="en-US" dirty="0" smtClean="0"/>
              <a:t>observations of nature, record keeping</a:t>
            </a:r>
          </a:p>
          <a:p>
            <a:pPr eaLnBrk="1" hangingPunct="1"/>
            <a:r>
              <a:rPr lang="en-US" altLang="en-US" dirty="0" smtClean="0"/>
              <a:t>classification of properties </a:t>
            </a:r>
          </a:p>
          <a:p>
            <a:pPr eaLnBrk="1" hangingPunct="1"/>
            <a:r>
              <a:rPr lang="en-US" altLang="en-US" dirty="0" smtClean="0"/>
              <a:t>simple theories (</a:t>
            </a:r>
            <a:r>
              <a:rPr lang="en-CA" altLang="en-US" dirty="0" smtClean="0"/>
              <a:t>“</a:t>
            </a:r>
            <a:r>
              <a:rPr lang="en-US" altLang="ja-JP" dirty="0" smtClean="0"/>
              <a:t>Occam</a:t>
            </a:r>
            <a:r>
              <a:rPr lang="en-CA" altLang="ja-JP" dirty="0" smtClean="0"/>
              <a:t>’</a:t>
            </a:r>
            <a:r>
              <a:rPr lang="en-US" altLang="ja-JP" dirty="0" smtClean="0"/>
              <a:t>s Razor</a:t>
            </a:r>
            <a:r>
              <a:rPr lang="en-CA" altLang="ja-JP" dirty="0" smtClean="0"/>
              <a:t>”</a:t>
            </a:r>
            <a:r>
              <a:rPr lang="en-US" altLang="ja-JP" dirty="0" smtClean="0"/>
              <a:t>)</a:t>
            </a:r>
          </a:p>
          <a:p>
            <a:pPr eaLnBrk="1" hangingPunct="1"/>
            <a:r>
              <a:rPr lang="en-US" altLang="en-US" dirty="0" smtClean="0"/>
              <a:t>communication of results, ideas, models</a:t>
            </a:r>
          </a:p>
          <a:p>
            <a:pPr eaLnBrk="1" hangingPunct="1"/>
            <a:r>
              <a:rPr lang="en-US" altLang="en-US" dirty="0" smtClean="0"/>
              <a:t>predictive powers</a:t>
            </a:r>
          </a:p>
          <a:p>
            <a:pPr eaLnBrk="1" hangingPunct="1"/>
            <a:r>
              <a:rPr lang="en-US" altLang="en-US" dirty="0" smtClean="0"/>
              <a:t>testing of predictions and discarding ideas that fail their tests</a:t>
            </a:r>
          </a:p>
          <a:p>
            <a:pPr eaLnBrk="1" hangingPunct="1"/>
            <a:r>
              <a:rPr lang="en-US" altLang="en-US" b="1" dirty="0" smtClean="0">
                <a:solidFill>
                  <a:srgbClr val="CC0000"/>
                </a:solidFill>
              </a:rPr>
              <a:t>Scientists show only that models are wrong or flawed, not that they are right!</a:t>
            </a:r>
          </a:p>
        </p:txBody>
      </p:sp>
    </p:spTree>
    <p:extLst>
      <p:ext uri="{BB962C8B-B14F-4D97-AF65-F5344CB8AC3E}">
        <p14:creationId xmlns:p14="http://schemas.microsoft.com/office/powerpoint/2010/main" val="22314818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7568"/>
            <a:ext cx="3635896" cy="355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3"/>
          <p:cNvSpPr txBox="1">
            <a:spLocks noChangeArrowheads="1"/>
          </p:cNvSpPr>
          <p:nvPr/>
        </p:nvSpPr>
        <p:spPr>
          <a:xfrm>
            <a:off x="0" y="-27384"/>
            <a:ext cx="5508104" cy="6813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a:solidFill>
                  <a:srgbClr val="7030A0"/>
                </a:solidFill>
              </a:rPr>
              <a:t>Copernicus (1473 – 1543</a:t>
            </a:r>
            <a:r>
              <a:rPr lang="en-CA" sz="4000" dirty="0" smtClean="0">
                <a:solidFill>
                  <a:srgbClr val="7030A0"/>
                </a:solidFill>
              </a:rPr>
              <a:t>)</a:t>
            </a:r>
          </a:p>
          <a:p>
            <a:r>
              <a:rPr lang="en-CA" dirty="0"/>
              <a:t>Heliocentric </a:t>
            </a:r>
            <a:r>
              <a:rPr lang="en-CA" dirty="0" smtClean="0"/>
              <a:t>model</a:t>
            </a:r>
          </a:p>
          <a:p>
            <a:pPr lvl="1"/>
            <a:r>
              <a:rPr lang="en-CA" dirty="0" smtClean="0"/>
              <a:t>Wasn’t looking for a revolution</a:t>
            </a:r>
          </a:p>
          <a:p>
            <a:pPr lvl="1"/>
            <a:r>
              <a:rPr lang="en-CA" dirty="0" smtClean="0"/>
              <a:t>Just simpler, more accurate model</a:t>
            </a:r>
          </a:p>
          <a:p>
            <a:pPr lvl="1"/>
            <a:r>
              <a:rPr lang="en-CA" dirty="0" smtClean="0"/>
              <a:t>Combine Ptolemy </a:t>
            </a:r>
            <a:r>
              <a:rPr lang="en-CA" dirty="0"/>
              <a:t>&amp;</a:t>
            </a:r>
            <a:r>
              <a:rPr lang="en-CA" dirty="0" smtClean="0"/>
              <a:t> Aristarchus?</a:t>
            </a:r>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sz="1400" dirty="0"/>
          </a:p>
          <a:p>
            <a:pPr marL="0" indent="0">
              <a:buNone/>
            </a:pPr>
            <a:r>
              <a:rPr lang="en-CA" dirty="0" smtClean="0"/>
              <a:t>Observationally indistinguishable; will </a:t>
            </a:r>
            <a:r>
              <a:rPr lang="en-CA" i="1" dirty="0" smtClean="0"/>
              <a:t>simplicity</a:t>
            </a:r>
            <a:r>
              <a:rPr lang="en-CA" dirty="0" smtClean="0"/>
              <a:t> of heliocentric model lead to </a:t>
            </a:r>
            <a:r>
              <a:rPr lang="en-CA" i="1" dirty="0" smtClean="0"/>
              <a:t>more accurate </a:t>
            </a:r>
            <a:r>
              <a:rPr lang="en-CA" dirty="0" smtClean="0"/>
              <a:t>predictions? </a:t>
            </a:r>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dirty="0"/>
          </a:p>
          <a:p>
            <a:endParaRPr lang="en-CA" sz="800" dirty="0" smtClean="0"/>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352" y="73864"/>
            <a:ext cx="1339038" cy="1558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3"/>
          <p:cNvSpPr txBox="1">
            <a:spLocks noChangeArrowheads="1"/>
          </p:cNvSpPr>
          <p:nvPr/>
        </p:nvSpPr>
        <p:spPr>
          <a:xfrm>
            <a:off x="5660504" y="3821636"/>
            <a:ext cx="3483496" cy="234366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smtClean="0">
                <a:solidFill>
                  <a:srgbClr val="7030A0"/>
                </a:solidFill>
              </a:rPr>
              <a:t>“In </a:t>
            </a:r>
            <a:r>
              <a:rPr lang="en-CA" dirty="0">
                <a:solidFill>
                  <a:srgbClr val="7030A0"/>
                </a:solidFill>
              </a:rPr>
              <a:t>so many and such important ways, then, do the planets bear witness to the Earth’s mobility</a:t>
            </a:r>
            <a:r>
              <a:rPr lang="en-CA" dirty="0" smtClean="0">
                <a:solidFill>
                  <a:srgbClr val="7030A0"/>
                </a:solidFill>
              </a:rPr>
              <a:t>.”</a:t>
            </a:r>
          </a:p>
        </p:txBody>
      </p:sp>
      <p:pic>
        <p:nvPicPr>
          <p:cNvPr id="13" name="Picture 3" descr="C:\Users\repp\Desktop\NEW - KEEP THIS STUFF\PHYS 175\L2\Background Research\epicycle_conference_bible_1_final 1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84" t="21288" r="32193" b="24055"/>
          <a:stretch/>
        </p:blipFill>
        <p:spPr bwMode="auto">
          <a:xfrm>
            <a:off x="467544" y="2636912"/>
            <a:ext cx="4392489" cy="27884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43808" y="4741376"/>
            <a:ext cx="1692188" cy="43204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 name="TextBox 2"/>
          <p:cNvSpPr txBox="1"/>
          <p:nvPr/>
        </p:nvSpPr>
        <p:spPr>
          <a:xfrm>
            <a:off x="3069992" y="4883286"/>
            <a:ext cx="1141595" cy="338554"/>
          </a:xfrm>
          <a:prstGeom prst="rect">
            <a:avLst/>
          </a:prstGeom>
          <a:noFill/>
        </p:spPr>
        <p:txBody>
          <a:bodyPr wrap="none" rtlCol="0">
            <a:spAutoFit/>
          </a:bodyPr>
          <a:lstStyle/>
          <a:p>
            <a:r>
              <a:rPr lang="en-CA" sz="1600" i="1" dirty="0" smtClean="0">
                <a:solidFill>
                  <a:schemeClr val="bg1"/>
                </a:solidFill>
                <a:latin typeface="+mn-lt"/>
              </a:rPr>
              <a:t>Aristarchus</a:t>
            </a:r>
            <a:endParaRPr lang="en-CA" sz="1600" i="1" dirty="0">
              <a:solidFill>
                <a:schemeClr val="bg1"/>
              </a:solidFill>
              <a:latin typeface="+mn-lt"/>
            </a:endParaRPr>
          </a:p>
        </p:txBody>
      </p:sp>
    </p:spTree>
    <p:extLst>
      <p:ext uri="{BB962C8B-B14F-4D97-AF65-F5344CB8AC3E}">
        <p14:creationId xmlns:p14="http://schemas.microsoft.com/office/powerpoint/2010/main" val="3058689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27384"/>
            <a:ext cx="5508104" cy="6813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a:solidFill>
                  <a:srgbClr val="7030A0"/>
                </a:solidFill>
              </a:rPr>
              <a:t>Copernicus (1473 – 1543</a:t>
            </a:r>
            <a:r>
              <a:rPr lang="en-CA" sz="4000" dirty="0" smtClean="0">
                <a:solidFill>
                  <a:srgbClr val="7030A0"/>
                </a:solidFill>
              </a:rPr>
              <a:t>)</a:t>
            </a:r>
          </a:p>
          <a:p>
            <a:r>
              <a:rPr lang="en-CA" dirty="0" smtClean="0"/>
              <a:t>“Last of the Ancients”</a:t>
            </a:r>
          </a:p>
          <a:p>
            <a:pPr lvl="1"/>
            <a:r>
              <a:rPr lang="en-CA" dirty="0" smtClean="0"/>
              <a:t>Wanted to remove </a:t>
            </a:r>
            <a:r>
              <a:rPr lang="en-CA" dirty="0"/>
              <a:t>Ptolemy’s ‘sacrilegious’ </a:t>
            </a:r>
            <a:r>
              <a:rPr lang="en-CA" dirty="0" err="1" smtClean="0"/>
              <a:t>equant</a:t>
            </a:r>
            <a:r>
              <a:rPr lang="en-CA" dirty="0" smtClean="0"/>
              <a:t> (</a:t>
            </a:r>
            <a:r>
              <a:rPr lang="en-CA" i="1" dirty="0" smtClean="0"/>
              <a:t>non</a:t>
            </a:r>
            <a:r>
              <a:rPr lang="en-CA" dirty="0" smtClean="0"/>
              <a:t>-uniform circular motion).</a:t>
            </a:r>
          </a:p>
          <a:p>
            <a:pPr lvl="1"/>
            <a:r>
              <a:rPr lang="en-CA" dirty="0" smtClean="0"/>
              <a:t>“the </a:t>
            </a:r>
            <a:r>
              <a:rPr lang="en-CA" dirty="0"/>
              <a:t>motion of heavenly bodies is uniform, eternal, and circular, or compounded of circular motions.”</a:t>
            </a:r>
          </a:p>
          <a:p>
            <a:pPr lvl="1"/>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dirty="0"/>
          </a:p>
          <a:p>
            <a:endParaRPr lang="en-CA" sz="800" dirty="0" smtClean="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958" y="0"/>
            <a:ext cx="3513402" cy="3630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8420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27384"/>
            <a:ext cx="5508104" cy="79208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a:solidFill>
                  <a:srgbClr val="7030A0"/>
                </a:solidFill>
              </a:rPr>
              <a:t>Copernican  </a:t>
            </a:r>
            <a:r>
              <a:rPr lang="en-CA" sz="4000" dirty="0" smtClean="0">
                <a:solidFill>
                  <a:srgbClr val="7030A0"/>
                </a:solidFill>
              </a:rPr>
              <a:t>Model</a:t>
            </a:r>
            <a:endParaRPr lang="en-CA" sz="4000" dirty="0">
              <a:solidFill>
                <a:srgbClr val="7030A0"/>
              </a:solidFill>
            </a:endParaRPr>
          </a:p>
        </p:txBody>
      </p:sp>
      <p:pic>
        <p:nvPicPr>
          <p:cNvPr id="4" name="Picture 3" descr="C:\Users\repp\Desktop\NEW - KEEP THIS STUFF\PHYS 175\L2\Background Research\Almagest 115.jpg"/>
          <p:cNvPicPr>
            <a:picLocks noChangeAspect="1" noChangeArrowheads="1"/>
          </p:cNvPicPr>
          <p:nvPr/>
        </p:nvPicPr>
        <p:blipFill rotWithShape="1">
          <a:blip r:embed="rId3">
            <a:extLst>
              <a:ext uri="{28A0092B-C50C-407E-A947-70E740481C1C}">
                <a14:useLocalDpi xmlns:a14="http://schemas.microsoft.com/office/drawing/2010/main" val="0"/>
              </a:ext>
            </a:extLst>
          </a:blip>
          <a:srcRect l="10598" t="55312" r="52459" b="18018"/>
          <a:stretch/>
        </p:blipFill>
        <p:spPr bwMode="auto">
          <a:xfrm>
            <a:off x="107504" y="692696"/>
            <a:ext cx="3083087" cy="28803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1400" y="3645024"/>
            <a:ext cx="3069191" cy="3108543"/>
          </a:xfrm>
          <a:prstGeom prst="rect">
            <a:avLst/>
          </a:prstGeom>
          <a:noFill/>
        </p:spPr>
        <p:txBody>
          <a:bodyPr wrap="square" rtlCol="0">
            <a:spAutoFit/>
          </a:bodyPr>
          <a:lstStyle/>
          <a:p>
            <a:r>
              <a:rPr lang="en-CA" sz="2800" dirty="0" smtClean="0">
                <a:solidFill>
                  <a:srgbClr val="7030A0"/>
                </a:solidFill>
                <a:latin typeface="+mn-lt"/>
              </a:rPr>
              <a:t>Basic model. </a:t>
            </a:r>
            <a:r>
              <a:rPr lang="en-CA" sz="2800" dirty="0" smtClean="0">
                <a:solidFill>
                  <a:srgbClr val="009999"/>
                </a:solidFill>
                <a:latin typeface="+mn-lt"/>
              </a:rPr>
              <a:t>Now forget Earth―look </a:t>
            </a:r>
            <a:r>
              <a:rPr lang="en-CA" sz="2800" dirty="0">
                <a:solidFill>
                  <a:srgbClr val="009999"/>
                </a:solidFill>
                <a:latin typeface="+mn-lt"/>
              </a:rPr>
              <a:t>at just </a:t>
            </a:r>
            <a:r>
              <a:rPr lang="en-CA" sz="2800" i="1" dirty="0">
                <a:solidFill>
                  <a:srgbClr val="009999"/>
                </a:solidFill>
                <a:latin typeface="+mn-lt"/>
              </a:rPr>
              <a:t>P</a:t>
            </a:r>
            <a:r>
              <a:rPr lang="en-CA" sz="2800" dirty="0">
                <a:solidFill>
                  <a:srgbClr val="009999"/>
                </a:solidFill>
                <a:latin typeface="+mn-lt"/>
              </a:rPr>
              <a:t> in circular orbit around </a:t>
            </a:r>
            <a:r>
              <a:rPr lang="en-CA" sz="2800" i="1" dirty="0" smtClean="0">
                <a:solidFill>
                  <a:srgbClr val="009999"/>
                </a:solidFill>
                <a:latin typeface="+mn-lt"/>
              </a:rPr>
              <a:t>S</a:t>
            </a:r>
            <a:r>
              <a:rPr lang="en-CA" sz="2800" dirty="0" smtClean="0">
                <a:solidFill>
                  <a:srgbClr val="009999"/>
                </a:solidFill>
                <a:latin typeface="+mn-lt"/>
              </a:rPr>
              <a:t>. This is a poor </a:t>
            </a:r>
            <a:r>
              <a:rPr lang="en-CA" sz="2800" dirty="0" err="1" smtClean="0">
                <a:solidFill>
                  <a:srgbClr val="009999"/>
                </a:solidFill>
                <a:latin typeface="+mn-lt"/>
              </a:rPr>
              <a:t>approxi-mation</a:t>
            </a:r>
            <a:r>
              <a:rPr lang="en-CA" sz="2800" dirty="0" smtClean="0">
                <a:solidFill>
                  <a:srgbClr val="009999"/>
                </a:solidFill>
                <a:latin typeface="+mn-lt"/>
              </a:rPr>
              <a:t> to real (elliptical) orbit.</a:t>
            </a:r>
            <a:endParaRPr lang="en-CA" sz="2800" i="1" dirty="0">
              <a:solidFill>
                <a:srgbClr val="009999"/>
              </a:solidFill>
              <a:latin typeface="+mn-lt"/>
            </a:endParaRPr>
          </a:p>
        </p:txBody>
      </p:sp>
      <p:pic>
        <p:nvPicPr>
          <p:cNvPr id="7" name="Picture 2" descr="C:\Users\repp\Desktop\NEW - KEEP THIS STUFF\PHYS 175\L2\Background Research\Almagest 1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56" t="11734" r="32663" b="60570"/>
          <a:stretch/>
        </p:blipFill>
        <p:spPr bwMode="auto">
          <a:xfrm>
            <a:off x="3388504" y="692696"/>
            <a:ext cx="2786994" cy="28803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47864" y="3645024"/>
            <a:ext cx="3556703" cy="2677656"/>
          </a:xfrm>
          <a:prstGeom prst="rect">
            <a:avLst/>
          </a:prstGeom>
          <a:noFill/>
        </p:spPr>
        <p:txBody>
          <a:bodyPr wrap="square" rtlCol="0">
            <a:spAutoFit/>
          </a:bodyPr>
          <a:lstStyle/>
          <a:p>
            <a:r>
              <a:rPr lang="en-CA" sz="2800" dirty="0" smtClean="0">
                <a:solidFill>
                  <a:srgbClr val="7030A0"/>
                </a:solidFill>
                <a:latin typeface="+mn-lt"/>
              </a:rPr>
              <a:t>Improved model: </a:t>
            </a:r>
          </a:p>
          <a:p>
            <a:pPr marL="457200" indent="-457200">
              <a:buFont typeface="Wingdings" panose="05000000000000000000" pitchFamily="2" charset="2"/>
              <a:buChar char="ü"/>
            </a:pPr>
            <a:r>
              <a:rPr lang="en-CA" sz="2800" dirty="0" smtClean="0">
                <a:solidFill>
                  <a:srgbClr val="7030A0"/>
                </a:solidFill>
                <a:latin typeface="+mn-lt"/>
              </a:rPr>
              <a:t>eccentric</a:t>
            </a:r>
            <a:r>
              <a:rPr lang="en-CA" sz="2800" dirty="0">
                <a:solidFill>
                  <a:srgbClr val="009999"/>
                </a:solidFill>
                <a:latin typeface="+mn-lt"/>
              </a:rPr>
              <a:t>: displace C from S [by (3/2)e]</a:t>
            </a:r>
          </a:p>
          <a:p>
            <a:pPr marL="457200" indent="-457200">
              <a:buFont typeface="Wingdings" panose="05000000000000000000" pitchFamily="2" charset="2"/>
              <a:buChar char="ü"/>
            </a:pPr>
            <a:r>
              <a:rPr lang="en-CA" sz="2800" dirty="0">
                <a:solidFill>
                  <a:srgbClr val="7030A0"/>
                </a:solidFill>
                <a:latin typeface="+mn-lt"/>
              </a:rPr>
              <a:t>epicycle</a:t>
            </a:r>
            <a:r>
              <a:rPr lang="en-CA" sz="2800" dirty="0">
                <a:solidFill>
                  <a:srgbClr val="009999"/>
                </a:solidFill>
                <a:latin typeface="+mn-lt"/>
              </a:rPr>
              <a:t> rotating at twice </a:t>
            </a:r>
            <a:r>
              <a:rPr lang="en-CA" sz="2800" dirty="0" smtClean="0">
                <a:solidFill>
                  <a:srgbClr val="009999"/>
                </a:solidFill>
                <a:latin typeface="+mn-lt"/>
              </a:rPr>
              <a:t>deferent </a:t>
            </a:r>
            <a:r>
              <a:rPr lang="en-CA" sz="2800" dirty="0">
                <a:solidFill>
                  <a:srgbClr val="009999"/>
                </a:solidFill>
                <a:latin typeface="+mn-lt"/>
              </a:rPr>
              <a:t>rate [of radius (1/2)e]</a:t>
            </a:r>
          </a:p>
        </p:txBody>
      </p:sp>
      <p:grpSp>
        <p:nvGrpSpPr>
          <p:cNvPr id="9" name="Group 8"/>
          <p:cNvGrpSpPr/>
          <p:nvPr/>
        </p:nvGrpSpPr>
        <p:grpSpPr>
          <a:xfrm>
            <a:off x="6372134" y="611349"/>
            <a:ext cx="2771864" cy="2961667"/>
            <a:chOff x="6720156" y="571519"/>
            <a:chExt cx="2387685" cy="2537330"/>
          </a:xfrm>
        </p:grpSpPr>
        <p:pic>
          <p:nvPicPr>
            <p:cNvPr id="10" name="Picture 2" descr="C:\Users\repp\Desktop\NEW - KEEP THIS STUFF\PHYS 175\L2\Background Research\Almagest 1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56" t="11734" r="32663" b="60570"/>
            <a:stretch/>
          </p:blipFill>
          <p:spPr bwMode="auto">
            <a:xfrm>
              <a:off x="6720156" y="641211"/>
              <a:ext cx="2387685" cy="2467638"/>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7717239" y="571519"/>
              <a:ext cx="608049" cy="6080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7129978" y="2251733"/>
              <a:ext cx="608049" cy="60804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p:nvPr/>
          </p:nvCxnSpPr>
          <p:spPr>
            <a:xfrm flipH="1">
              <a:off x="7717237" y="571519"/>
              <a:ext cx="30402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402168" y="879270"/>
              <a:ext cx="630143"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032311" y="2923776"/>
              <a:ext cx="630143"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717239" y="2562949"/>
              <a:ext cx="30402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7575126" y="260648"/>
            <a:ext cx="1584176" cy="646331"/>
          </a:xfrm>
          <a:prstGeom prst="rect">
            <a:avLst/>
          </a:prstGeom>
          <a:noFill/>
        </p:spPr>
        <p:txBody>
          <a:bodyPr wrap="square" rtlCol="0">
            <a:spAutoFit/>
          </a:bodyPr>
          <a:lstStyle/>
          <a:p>
            <a:pPr algn="r"/>
            <a:r>
              <a:rPr lang="en-CA" sz="1800" dirty="0" smtClean="0">
                <a:solidFill>
                  <a:srgbClr val="FF0000"/>
                </a:solidFill>
                <a:latin typeface="+mn-lt"/>
              </a:rPr>
              <a:t>Velocities add </a:t>
            </a:r>
            <a:r>
              <a:rPr lang="en-CA" sz="1800" i="1" dirty="0" smtClean="0">
                <a:solidFill>
                  <a:srgbClr val="FF0000"/>
                </a:solidFill>
                <a:latin typeface="+mn-lt"/>
              </a:rPr>
              <a:t>(fastest)</a:t>
            </a:r>
            <a:endParaRPr lang="en-CA" sz="1800" dirty="0">
              <a:solidFill>
                <a:srgbClr val="FF0000"/>
              </a:solidFill>
              <a:latin typeface="+mn-lt"/>
            </a:endParaRPr>
          </a:p>
        </p:txBody>
      </p:sp>
      <p:sp>
        <p:nvSpPr>
          <p:cNvPr id="20" name="Oval 19"/>
          <p:cNvSpPr/>
          <p:nvPr/>
        </p:nvSpPr>
        <p:spPr>
          <a:xfrm>
            <a:off x="7529646" y="2935573"/>
            <a:ext cx="705884" cy="70973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p:cNvSpPr txBox="1"/>
          <p:nvPr/>
        </p:nvSpPr>
        <p:spPr>
          <a:xfrm>
            <a:off x="7318386" y="3356992"/>
            <a:ext cx="1885589" cy="646331"/>
          </a:xfrm>
          <a:prstGeom prst="rect">
            <a:avLst/>
          </a:prstGeom>
          <a:noFill/>
        </p:spPr>
        <p:txBody>
          <a:bodyPr wrap="square" rtlCol="0">
            <a:spAutoFit/>
          </a:bodyPr>
          <a:lstStyle/>
          <a:p>
            <a:pPr algn="r"/>
            <a:r>
              <a:rPr lang="en-CA" sz="1800" dirty="0" smtClean="0">
                <a:solidFill>
                  <a:srgbClr val="FF0000"/>
                </a:solidFill>
                <a:latin typeface="+mn-lt"/>
              </a:rPr>
              <a:t>Velocities subtract </a:t>
            </a:r>
            <a:r>
              <a:rPr lang="en-CA" sz="1800" i="1" dirty="0" smtClean="0">
                <a:solidFill>
                  <a:srgbClr val="FF0000"/>
                </a:solidFill>
                <a:latin typeface="+mn-lt"/>
              </a:rPr>
              <a:t>(slowest)</a:t>
            </a:r>
            <a:endParaRPr lang="en-CA" sz="1800" dirty="0">
              <a:solidFill>
                <a:srgbClr val="FF0000"/>
              </a:solidFill>
              <a:latin typeface="+mn-lt"/>
            </a:endParaRPr>
          </a:p>
        </p:txBody>
      </p:sp>
      <p:pic>
        <p:nvPicPr>
          <p:cNvPr id="22" name="Picture 2" descr="Kepler's laws involved the elliptical orbit of planets around the sun at variable speed. They move fastest when they are close to the su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932860" y="4517722"/>
            <a:ext cx="2190484" cy="141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8370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27384"/>
            <a:ext cx="9144000" cy="6813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smtClean="0">
                <a:solidFill>
                  <a:srgbClr val="7030A0"/>
                </a:solidFill>
              </a:rPr>
              <a:t>Copernican vs. Ptolemaic  Models</a:t>
            </a:r>
            <a:endParaRPr lang="en-CA" sz="4000" dirty="0">
              <a:solidFill>
                <a:srgbClr val="7030A0"/>
              </a:solidFill>
            </a:endParaRPr>
          </a:p>
          <a:p>
            <a:r>
              <a:rPr lang="en-CA" dirty="0"/>
              <a:t>Both have an </a:t>
            </a:r>
            <a:r>
              <a:rPr lang="en-CA" b="1" dirty="0"/>
              <a:t>eccentric</a:t>
            </a:r>
            <a:r>
              <a:rPr lang="en-CA" dirty="0"/>
              <a:t> (center of deferent </a:t>
            </a:r>
            <a:r>
              <a:rPr lang="en-CA" dirty="0" smtClean="0"/>
              <a:t>circle is </a:t>
            </a:r>
            <a:r>
              <a:rPr lang="en-CA" dirty="0"/>
              <a:t>displaced from </a:t>
            </a:r>
            <a:r>
              <a:rPr lang="en-CA" dirty="0" smtClean="0"/>
              <a:t>the Sun/Earth).</a:t>
            </a:r>
          </a:p>
          <a:p>
            <a:r>
              <a:rPr lang="en-CA" dirty="0"/>
              <a:t>Copernican model avoids </a:t>
            </a:r>
            <a:r>
              <a:rPr lang="en-CA" dirty="0" smtClean="0"/>
              <a:t>the ‘sacrilegious’ </a:t>
            </a:r>
            <a:r>
              <a:rPr lang="en-CA" b="1" dirty="0" err="1"/>
              <a:t>equant</a:t>
            </a:r>
            <a:r>
              <a:rPr lang="en-CA" dirty="0"/>
              <a:t>, but must make up for it with an </a:t>
            </a:r>
            <a:r>
              <a:rPr lang="en-CA" b="1" dirty="0"/>
              <a:t>epicycle</a:t>
            </a:r>
            <a:r>
              <a:rPr lang="en-CA" dirty="0"/>
              <a:t>. </a:t>
            </a:r>
            <a:endParaRPr lang="en-CA" dirty="0" smtClean="0"/>
          </a:p>
          <a:p>
            <a:r>
              <a:rPr lang="en-CA" dirty="0"/>
              <a:t>Copernican model is </a:t>
            </a:r>
            <a:r>
              <a:rPr lang="en-CA" dirty="0" smtClean="0"/>
              <a:t>actually </a:t>
            </a:r>
            <a:r>
              <a:rPr lang="en-CA" b="1" dirty="0"/>
              <a:t>less accurate </a:t>
            </a:r>
            <a:r>
              <a:rPr lang="en-CA" dirty="0" smtClean="0"/>
              <a:t>than </a:t>
            </a:r>
            <a:r>
              <a:rPr lang="en-CA" dirty="0"/>
              <a:t>Ptolemaic model! </a:t>
            </a:r>
          </a:p>
          <a:p>
            <a:endParaRPr lang="en-CA" dirty="0"/>
          </a:p>
          <a:p>
            <a:pPr lvl="1"/>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dirty="0"/>
          </a:p>
          <a:p>
            <a:endParaRPr lang="en-CA" sz="800" dirty="0" smtClean="0"/>
          </a:p>
        </p:txBody>
      </p:sp>
      <p:pic>
        <p:nvPicPr>
          <p:cNvPr id="4" name="Picture 2" descr="C:\Users\repp\Desktop\NEW - KEEP THIS STUFF\PHYS 175\L2\Background Research\Almagest 1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656" t="11734" r="32663" b="60570"/>
          <a:stretch/>
        </p:blipFill>
        <p:spPr bwMode="auto">
          <a:xfrm>
            <a:off x="251520" y="3610836"/>
            <a:ext cx="3024336" cy="31256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586820"/>
            <a:ext cx="3048025" cy="3149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7544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smtClean="0"/>
              <a:t>Astronomy is the Oldest Natural Science</a:t>
            </a:r>
            <a:endParaRPr lang="en-US" sz="4000" dirty="0"/>
          </a:p>
        </p:txBody>
      </p:sp>
      <p:sp>
        <p:nvSpPr>
          <p:cNvPr id="3" name="Rectangle 3"/>
          <p:cNvSpPr txBox="1">
            <a:spLocks noChangeArrowheads="1"/>
          </p:cNvSpPr>
          <p:nvPr/>
        </p:nvSpPr>
        <p:spPr>
          <a:xfrm>
            <a:off x="158358" y="764705"/>
            <a:ext cx="8985641" cy="648071"/>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Egypt</a:t>
            </a:r>
          </a:p>
          <a:p>
            <a:pPr eaLnBrk="1" hangingPunct="1">
              <a:buFont typeface="Wingdings" charset="2"/>
              <a:buNone/>
            </a:pPr>
            <a:endParaRPr lang="en-US" kern="0" dirty="0"/>
          </a:p>
        </p:txBody>
      </p:sp>
      <p:sp>
        <p:nvSpPr>
          <p:cNvPr id="13" name="Rectangle 3"/>
          <p:cNvSpPr txBox="1">
            <a:spLocks noChangeArrowheads="1"/>
          </p:cNvSpPr>
          <p:nvPr/>
        </p:nvSpPr>
        <p:spPr>
          <a:xfrm>
            <a:off x="96099" y="5517232"/>
            <a:ext cx="9156421" cy="1092013"/>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a:t>c.2600 BC</a:t>
            </a:r>
            <a:r>
              <a:rPr lang="en-US" kern="0" dirty="0" smtClean="0"/>
              <a:t>: Pyramids </a:t>
            </a:r>
            <a:r>
              <a:rPr lang="en-US" kern="0" dirty="0"/>
              <a:t>at </a:t>
            </a:r>
            <a:r>
              <a:rPr lang="en-US" kern="0" dirty="0" smtClean="0"/>
              <a:t>Giza, aligned with cardinal directions, Orion’s belt (“Osiris”—god of afterlife), then pole star, etc.  </a:t>
            </a:r>
            <a:endParaRPr lang="en-US" kern="0" dirty="0"/>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527" y="1088740"/>
            <a:ext cx="4130872" cy="2749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18" name="Picture 2" descr="http://infocus247.files.wordpress.com/2014/04/star-alignment-great-pyramid-gi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16" y="1402870"/>
            <a:ext cx="6024702" cy="389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304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27384"/>
            <a:ext cx="9144000" cy="6813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smtClean="0">
                <a:solidFill>
                  <a:srgbClr val="7030A0"/>
                </a:solidFill>
              </a:rPr>
              <a:t>Copernican vs. Ptolemaic  Models</a:t>
            </a:r>
            <a:endParaRPr lang="en-CA" sz="4000" dirty="0">
              <a:solidFill>
                <a:srgbClr val="7030A0"/>
              </a:solidFill>
            </a:endParaRPr>
          </a:p>
          <a:p>
            <a:r>
              <a:rPr lang="en-CA" b="1" dirty="0"/>
              <a:t>Both</a:t>
            </a:r>
            <a:r>
              <a:rPr lang="en-CA" dirty="0"/>
              <a:t> models require </a:t>
            </a:r>
            <a:r>
              <a:rPr lang="en-CA" dirty="0" smtClean="0"/>
              <a:t>epicycles on </a:t>
            </a:r>
          </a:p>
          <a:p>
            <a:pPr marL="0" indent="0">
              <a:buNone/>
            </a:pPr>
            <a:r>
              <a:rPr lang="en-CA" dirty="0"/>
              <a:t> </a:t>
            </a:r>
            <a:r>
              <a:rPr lang="en-CA" dirty="0" smtClean="0"/>
              <a:t>   epicycles </a:t>
            </a:r>
            <a:r>
              <a:rPr lang="en-CA" dirty="0"/>
              <a:t>for </a:t>
            </a:r>
            <a:r>
              <a:rPr lang="en-CA" dirty="0" smtClean="0"/>
              <a:t>improved accuracy</a:t>
            </a:r>
            <a:endParaRPr lang="en-CA" dirty="0"/>
          </a:p>
          <a:p>
            <a:endParaRPr lang="en-CA" dirty="0" smtClean="0"/>
          </a:p>
          <a:p>
            <a:endParaRPr lang="en-CA" dirty="0"/>
          </a:p>
          <a:p>
            <a:endParaRPr lang="en-CA" dirty="0" smtClean="0"/>
          </a:p>
          <a:p>
            <a:endParaRPr lang="en-CA" dirty="0"/>
          </a:p>
          <a:p>
            <a:r>
              <a:rPr lang="en-CA" dirty="0" smtClean="0"/>
              <a:t>“</a:t>
            </a:r>
            <a:r>
              <a:rPr lang="en-CA" dirty="0"/>
              <a:t>Then Mercury runs on seven circles in all; Venus on five; the Earth on three, and round it the Moon on four; finally Mars, Jupiter, and Saturn on five each. Altogether, therefore, thirty-four circles suffice to explain the entire structure of the universe and entire ballet of the </a:t>
            </a:r>
            <a:r>
              <a:rPr lang="en-CA" dirty="0" smtClean="0"/>
              <a:t>planets.”</a:t>
            </a:r>
            <a:endParaRPr lang="en-CA" dirty="0"/>
          </a:p>
          <a:p>
            <a:pPr marL="0" indent="0">
              <a:buNone/>
            </a:pPr>
            <a:r>
              <a:rPr lang="en-CA" dirty="0" smtClean="0"/>
              <a:t>    ―</a:t>
            </a:r>
            <a:r>
              <a:rPr lang="en-CA" dirty="0"/>
              <a:t>Copernicus</a:t>
            </a:r>
          </a:p>
          <a:p>
            <a:endParaRPr lang="en-CA" dirty="0"/>
          </a:p>
          <a:p>
            <a:pPr lvl="1"/>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dirty="0"/>
          </a:p>
          <a:p>
            <a:endParaRPr lang="en-CA" sz="800" dirty="0" smtClean="0"/>
          </a:p>
        </p:txBody>
      </p:sp>
      <p:pic>
        <p:nvPicPr>
          <p:cNvPr id="6"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076056" y="620688"/>
            <a:ext cx="3552395"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12622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27384"/>
            <a:ext cx="9144000" cy="6813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smtClean="0">
                <a:solidFill>
                  <a:srgbClr val="7030A0"/>
                </a:solidFill>
              </a:rPr>
              <a:t>Summary</a:t>
            </a:r>
            <a:endParaRPr lang="en-CA" sz="4000" dirty="0">
              <a:solidFill>
                <a:srgbClr val="7030A0"/>
              </a:solidFill>
            </a:endParaRPr>
          </a:p>
          <a:p>
            <a:r>
              <a:rPr lang="en-CA" dirty="0"/>
              <a:t>Copernican model </a:t>
            </a:r>
            <a:r>
              <a:rPr lang="en-CA" dirty="0" smtClean="0"/>
              <a:t>is:</a:t>
            </a:r>
          </a:p>
          <a:p>
            <a:pPr lvl="1"/>
            <a:r>
              <a:rPr lang="en-CA" b="1" i="1" dirty="0" smtClean="0"/>
              <a:t>not</a:t>
            </a:r>
            <a:r>
              <a:rPr lang="en-CA" dirty="0" smtClean="0"/>
              <a:t> </a:t>
            </a:r>
            <a:r>
              <a:rPr lang="en-CA" dirty="0"/>
              <a:t>less complicated than Ptolemy’s </a:t>
            </a:r>
            <a:r>
              <a:rPr lang="en-CA" dirty="0" smtClean="0"/>
              <a:t>model</a:t>
            </a:r>
          </a:p>
          <a:p>
            <a:pPr lvl="1"/>
            <a:r>
              <a:rPr lang="en-CA" b="1" i="1" dirty="0" smtClean="0"/>
              <a:t>not</a:t>
            </a:r>
            <a:r>
              <a:rPr lang="en-CA" dirty="0" smtClean="0"/>
              <a:t> </a:t>
            </a:r>
            <a:r>
              <a:rPr lang="en-CA" dirty="0"/>
              <a:t>more accurate than Ptolemy’s </a:t>
            </a:r>
            <a:r>
              <a:rPr lang="en-CA" dirty="0" smtClean="0"/>
              <a:t>model</a:t>
            </a:r>
            <a:endParaRPr lang="en-CA" sz="700" dirty="0"/>
          </a:p>
          <a:p>
            <a:pPr marL="0" indent="0">
              <a:buNone/>
            </a:pPr>
            <a:r>
              <a:rPr lang="en-CA" dirty="0" smtClean="0"/>
              <a:t>    Therefore</a:t>
            </a:r>
            <a:r>
              <a:rPr lang="en-CA" dirty="0"/>
              <a:t>, </a:t>
            </a:r>
            <a:r>
              <a:rPr lang="en-CA" b="1" dirty="0"/>
              <a:t>evidence</a:t>
            </a:r>
            <a:r>
              <a:rPr lang="en-CA" dirty="0"/>
              <a:t> for Earth’s motion is </a:t>
            </a:r>
            <a:r>
              <a:rPr lang="en-CA" b="1" dirty="0"/>
              <a:t>not</a:t>
            </a:r>
            <a:r>
              <a:rPr lang="en-CA" dirty="0"/>
              <a:t> </a:t>
            </a:r>
            <a:r>
              <a:rPr lang="en-CA" dirty="0" smtClean="0"/>
              <a:t>strong!</a:t>
            </a:r>
          </a:p>
          <a:p>
            <a:pPr marL="0" indent="0">
              <a:buNone/>
            </a:pPr>
            <a:endParaRPr lang="en-CA" sz="800" dirty="0"/>
          </a:p>
          <a:p>
            <a:r>
              <a:rPr lang="en-CA" dirty="0"/>
              <a:t>Moreover, Copernican model </a:t>
            </a:r>
            <a:r>
              <a:rPr lang="en-CA" dirty="0" smtClean="0"/>
              <a:t>required:</a:t>
            </a:r>
          </a:p>
          <a:p>
            <a:pPr lvl="1"/>
            <a:r>
              <a:rPr lang="en-CA" dirty="0" smtClean="0"/>
              <a:t>Earth </a:t>
            </a:r>
            <a:r>
              <a:rPr lang="en-CA" dirty="0"/>
              <a:t>not at centre of </a:t>
            </a:r>
            <a:r>
              <a:rPr lang="en-CA" dirty="0" smtClean="0"/>
              <a:t>universe </a:t>
            </a:r>
          </a:p>
          <a:p>
            <a:pPr lvl="1"/>
            <a:r>
              <a:rPr lang="en-CA" dirty="0" smtClean="0"/>
              <a:t>Earth </a:t>
            </a:r>
            <a:r>
              <a:rPr lang="en-CA" dirty="0"/>
              <a:t>revolving and </a:t>
            </a:r>
            <a:r>
              <a:rPr lang="en-CA" dirty="0" smtClean="0"/>
              <a:t>spinning </a:t>
            </a:r>
          </a:p>
          <a:p>
            <a:pPr marL="457200" lvl="1" indent="0">
              <a:buNone/>
            </a:pPr>
            <a:r>
              <a:rPr lang="en-CA" dirty="0" smtClean="0">
                <a:solidFill>
                  <a:srgbClr val="009999"/>
                </a:solidFill>
              </a:rPr>
              <a:t>…both of which have physical &amp; philosophical ‘problems’</a:t>
            </a:r>
            <a:endParaRPr lang="en-CA" dirty="0">
              <a:solidFill>
                <a:srgbClr val="009999"/>
              </a:solidFill>
            </a:endParaRPr>
          </a:p>
          <a:p>
            <a:endParaRPr lang="en-CA" sz="800" dirty="0" smtClean="0"/>
          </a:p>
          <a:p>
            <a:r>
              <a:rPr lang="en-CA" dirty="0" smtClean="0"/>
              <a:t>Copernicus </a:t>
            </a:r>
            <a:r>
              <a:rPr lang="en-CA" i="1" dirty="0"/>
              <a:t>began</a:t>
            </a:r>
            <a:r>
              <a:rPr lang="en-CA" dirty="0"/>
              <a:t> a revolution, but it required </a:t>
            </a:r>
            <a:r>
              <a:rPr lang="en-CA" dirty="0" err="1" smtClean="0"/>
              <a:t>Kepler</a:t>
            </a:r>
            <a:r>
              <a:rPr lang="en-CA" dirty="0"/>
              <a:t>, Galileo, and Newton to complete it!</a:t>
            </a:r>
          </a:p>
          <a:p>
            <a:endParaRPr lang="en-CA" dirty="0" smtClean="0"/>
          </a:p>
          <a:p>
            <a:pPr lvl="1"/>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dirty="0"/>
          </a:p>
          <a:p>
            <a:endParaRPr lang="en-CA" sz="800" dirty="0" smtClean="0"/>
          </a:p>
        </p:txBody>
      </p:sp>
    </p:spTree>
    <p:extLst>
      <p:ext uri="{BB962C8B-B14F-4D97-AF65-F5344CB8AC3E}">
        <p14:creationId xmlns:p14="http://schemas.microsoft.com/office/powerpoint/2010/main" val="41662832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27384"/>
            <a:ext cx="9144000" cy="6813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smtClean="0">
                <a:solidFill>
                  <a:srgbClr val="7030A0"/>
                </a:solidFill>
              </a:rPr>
              <a:t>One </a:t>
            </a:r>
            <a:r>
              <a:rPr lang="en-CA" sz="4000" u="sng" dirty="0" smtClean="0">
                <a:solidFill>
                  <a:srgbClr val="7030A0"/>
                </a:solidFill>
              </a:rPr>
              <a:t>good</a:t>
            </a:r>
            <a:r>
              <a:rPr lang="en-CA" sz="4000" dirty="0" smtClean="0">
                <a:solidFill>
                  <a:srgbClr val="7030A0"/>
                </a:solidFill>
              </a:rPr>
              <a:t> thing about Copernican Model</a:t>
            </a:r>
            <a:endParaRPr lang="en-CA" sz="4000" dirty="0">
              <a:solidFill>
                <a:srgbClr val="7030A0"/>
              </a:solidFill>
            </a:endParaRPr>
          </a:p>
          <a:p>
            <a:r>
              <a:rPr lang="en-CA" dirty="0"/>
              <a:t>In Ptolemaic model, angular data measured from Earth </a:t>
            </a:r>
            <a:r>
              <a:rPr lang="en-CA" b="1" dirty="0"/>
              <a:t>cannot</a:t>
            </a:r>
            <a:r>
              <a:rPr lang="en-CA" dirty="0"/>
              <a:t> determine the orbital radii of the planets (radii of deferent circles</a:t>
            </a:r>
            <a:r>
              <a:rPr lang="en-CA" dirty="0" smtClean="0"/>
              <a:t>)…</a:t>
            </a:r>
            <a:endParaRPr lang="en-CA" dirty="0"/>
          </a:p>
          <a:p>
            <a:endParaRPr lang="en-CA" dirty="0" smtClean="0"/>
          </a:p>
          <a:p>
            <a:pPr lvl="1"/>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dirty="0"/>
          </a:p>
          <a:p>
            <a:endParaRPr lang="en-CA" sz="800" dirty="0" smtClean="0"/>
          </a:p>
        </p:txBody>
      </p:sp>
      <p:pic>
        <p:nvPicPr>
          <p:cNvPr id="3" name="Picture 4" descr="http://www.mathpages.com/home/kmath639/kmath639_files/image02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43" y="2426849"/>
            <a:ext cx="3348880" cy="36664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www.mathpages.com/home/kmath639/kmath639_files/image026.gif"/>
          <p:cNvPicPr>
            <a:picLocks noChangeAspect="1" noChangeArrowheads="1"/>
          </p:cNvPicPr>
          <p:nvPr/>
        </p:nvPicPr>
        <p:blipFill rotWithShape="1">
          <a:blip r:embed="rId3">
            <a:extLst>
              <a:ext uri="{28A0092B-C50C-407E-A947-70E740481C1C}">
                <a14:useLocalDpi xmlns:a14="http://schemas.microsoft.com/office/drawing/2010/main" val="0"/>
              </a:ext>
            </a:extLst>
          </a:blip>
          <a:srcRect l="60199" t="20866" b="51337"/>
          <a:stretch/>
        </p:blipFill>
        <p:spPr bwMode="auto">
          <a:xfrm>
            <a:off x="3131840" y="2292215"/>
            <a:ext cx="2574601" cy="19686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a:xfrm>
            <a:off x="3131840" y="5661249"/>
            <a:ext cx="5760640" cy="1008111"/>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smtClean="0"/>
              <a:t>…can </a:t>
            </a:r>
            <a:r>
              <a:rPr lang="en-CA" dirty="0"/>
              <a:t>determine only the </a:t>
            </a:r>
            <a:r>
              <a:rPr lang="en-CA" b="1" dirty="0"/>
              <a:t>ratio </a:t>
            </a:r>
            <a:r>
              <a:rPr lang="en-CA" dirty="0"/>
              <a:t>of radii: epicycle to </a:t>
            </a:r>
            <a:r>
              <a:rPr lang="en-CA" dirty="0" smtClean="0"/>
              <a:t>deferent.</a:t>
            </a:r>
            <a:endParaRPr lang="en-CA" dirty="0"/>
          </a:p>
        </p:txBody>
      </p:sp>
    </p:spTree>
    <p:extLst>
      <p:ext uri="{BB962C8B-B14F-4D97-AF65-F5344CB8AC3E}">
        <p14:creationId xmlns:p14="http://schemas.microsoft.com/office/powerpoint/2010/main" val="6099786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27384"/>
            <a:ext cx="9144000" cy="6813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smtClean="0">
                <a:solidFill>
                  <a:srgbClr val="7030A0"/>
                </a:solidFill>
              </a:rPr>
              <a:t>One </a:t>
            </a:r>
            <a:r>
              <a:rPr lang="en-CA" sz="4000" u="sng" dirty="0" smtClean="0">
                <a:solidFill>
                  <a:srgbClr val="7030A0"/>
                </a:solidFill>
              </a:rPr>
              <a:t>good</a:t>
            </a:r>
            <a:r>
              <a:rPr lang="en-CA" sz="4000" dirty="0" smtClean="0">
                <a:solidFill>
                  <a:srgbClr val="7030A0"/>
                </a:solidFill>
              </a:rPr>
              <a:t> thing about Copernican Model</a:t>
            </a:r>
            <a:endParaRPr lang="en-CA" sz="4000" dirty="0">
              <a:solidFill>
                <a:srgbClr val="7030A0"/>
              </a:solidFill>
            </a:endParaRPr>
          </a:p>
          <a:p>
            <a:r>
              <a:rPr lang="en-CA" b="1" dirty="0"/>
              <a:t>Key advantage </a:t>
            </a:r>
            <a:r>
              <a:rPr lang="en-CA" dirty="0"/>
              <a:t>of Copernican model is that it </a:t>
            </a:r>
            <a:r>
              <a:rPr lang="en-CA" i="1" dirty="0"/>
              <a:t>breaks this scale invariance</a:t>
            </a:r>
            <a:r>
              <a:rPr lang="en-CA" dirty="0"/>
              <a:t>. Angular data alone can </a:t>
            </a:r>
            <a:r>
              <a:rPr lang="en-CA" dirty="0" smtClean="0"/>
              <a:t>determine:</a:t>
            </a:r>
          </a:p>
          <a:p>
            <a:pPr lvl="1"/>
            <a:r>
              <a:rPr lang="en-CA" dirty="0"/>
              <a:t>p</a:t>
            </a:r>
            <a:r>
              <a:rPr lang="en-CA" dirty="0" smtClean="0"/>
              <a:t>lanets’ </a:t>
            </a:r>
            <a:r>
              <a:rPr lang="en-CA" dirty="0"/>
              <a:t>orbital radii relative to Earth’s orbital </a:t>
            </a:r>
            <a:r>
              <a:rPr lang="en-CA" dirty="0" smtClean="0"/>
              <a:t>radius (1 AU)</a:t>
            </a:r>
          </a:p>
          <a:p>
            <a:pPr lvl="1"/>
            <a:r>
              <a:rPr lang="en-CA" dirty="0" smtClean="0"/>
              <a:t>…and </a:t>
            </a:r>
            <a:r>
              <a:rPr lang="en-CA" dirty="0"/>
              <a:t>thus the correct order of the planets</a:t>
            </a:r>
            <a:endParaRPr lang="en-CA" dirty="0" smtClean="0"/>
          </a:p>
          <a:p>
            <a:pPr lvl="1"/>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dirty="0"/>
          </a:p>
          <a:p>
            <a:endParaRPr lang="en-CA" sz="800" dirty="0" smtClean="0"/>
          </a:p>
        </p:txBody>
      </p:sp>
      <p:sp>
        <p:nvSpPr>
          <p:cNvPr id="5" name="Rectangle 3"/>
          <p:cNvSpPr txBox="1">
            <a:spLocks noChangeArrowheads="1"/>
          </p:cNvSpPr>
          <p:nvPr/>
        </p:nvSpPr>
        <p:spPr>
          <a:xfrm>
            <a:off x="5148064" y="2708920"/>
            <a:ext cx="3960440" cy="422108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smtClean="0">
                <a:solidFill>
                  <a:srgbClr val="7030A0"/>
                </a:solidFill>
              </a:rPr>
              <a:t>Inferior Planet:</a:t>
            </a:r>
          </a:p>
        </p:txBody>
      </p:sp>
      <p:pic>
        <p:nvPicPr>
          <p:cNvPr id="6" name="Picture 3" descr="inferiorplanetdistanc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7504" y="2780928"/>
            <a:ext cx="4995514" cy="4005064"/>
          </a:xfrm>
          <a:noFill/>
        </p:spPr>
      </p:pic>
      <mc:AlternateContent xmlns:mc="http://schemas.openxmlformats.org/markup-compatibility/2006" xmlns:a14="http://schemas.microsoft.com/office/drawing/2010/main">
        <mc:Choice Requires="a14">
          <p:sp>
            <p:nvSpPr>
              <p:cNvPr id="7" name="Rectangle 3"/>
              <p:cNvSpPr txBox="1">
                <a:spLocks noChangeArrowheads="1"/>
              </p:cNvSpPr>
              <p:nvPr/>
            </p:nvSpPr>
            <p:spPr>
              <a:xfrm>
                <a:off x="1043608" y="4293096"/>
                <a:ext cx="648072" cy="598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14:m>
                  <m:oMathPara xmlns:m="http://schemas.openxmlformats.org/officeDocument/2006/math">
                    <m:oMathParaPr>
                      <m:jc m:val="centerGroup"/>
                    </m:oMathParaPr>
                    <m:oMath xmlns:m="http://schemas.openxmlformats.org/officeDocument/2006/math">
                      <m:r>
                        <a:rPr lang="en-CA" i="1" smtClean="0">
                          <a:solidFill>
                            <a:srgbClr val="7030A0"/>
                          </a:solidFill>
                          <a:latin typeface="Cambria Math"/>
                          <a:ea typeface="Cambria Math"/>
                        </a:rPr>
                        <m:t>𝛼</m:t>
                      </m:r>
                    </m:oMath>
                  </m:oMathPara>
                </a14:m>
                <a:endParaRPr lang="en-CA" dirty="0">
                  <a:solidFill>
                    <a:srgbClr val="7030A0"/>
                  </a:solidFill>
                </a:endParaRPr>
              </a:p>
            </p:txBody>
          </p:sp>
        </mc:Choice>
        <mc:Fallback xmlns="">
          <p:sp>
            <p:nvSpPr>
              <p:cNvPr id="7" name="Rectangle 3"/>
              <p:cNvSpPr txBox="1">
                <a:spLocks noRot="1" noChangeAspect="1" noMove="1" noResize="1" noEditPoints="1" noAdjustHandles="1" noChangeArrowheads="1" noChangeShapeType="1" noTextEdit="1"/>
              </p:cNvSpPr>
              <p:nvPr/>
            </p:nvSpPr>
            <p:spPr>
              <a:xfrm>
                <a:off x="1043608" y="4293096"/>
                <a:ext cx="648072" cy="598376"/>
              </a:xfrm>
              <a:prstGeom prst="rect">
                <a:avLst/>
              </a:prstGeom>
              <a:blipFill rotWithShape="1">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3"/>
              <p:cNvSpPr txBox="1">
                <a:spLocks noChangeArrowheads="1"/>
              </p:cNvSpPr>
              <p:nvPr/>
            </p:nvSpPr>
            <p:spPr>
              <a:xfrm>
                <a:off x="2483768" y="3789040"/>
                <a:ext cx="648072" cy="598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14:m>
                  <m:oMathPara xmlns:m="http://schemas.openxmlformats.org/officeDocument/2006/math">
                    <m:oMathParaPr>
                      <m:jc m:val="centerGroup"/>
                    </m:oMathParaPr>
                    <m:oMath xmlns:m="http://schemas.openxmlformats.org/officeDocument/2006/math">
                      <m:r>
                        <a:rPr lang="en-CA" b="0" i="1" smtClean="0">
                          <a:solidFill>
                            <a:srgbClr val="7030A0"/>
                          </a:solidFill>
                          <a:latin typeface="Cambria Math"/>
                          <a:ea typeface="Cambria Math"/>
                        </a:rPr>
                        <m:t>𝑑</m:t>
                      </m:r>
                    </m:oMath>
                  </m:oMathPara>
                </a14:m>
                <a:endParaRPr lang="en-CA" dirty="0">
                  <a:solidFill>
                    <a:srgbClr val="7030A0"/>
                  </a:solidFill>
                </a:endParaRPr>
              </a:p>
            </p:txBody>
          </p:sp>
        </mc:Choice>
        <mc:Fallback xmlns="">
          <p:sp>
            <p:nvSpPr>
              <p:cNvPr id="8" name="Rectangle 3"/>
              <p:cNvSpPr txBox="1">
                <a:spLocks noRot="1" noChangeAspect="1" noMove="1" noResize="1" noEditPoints="1" noAdjustHandles="1" noChangeArrowheads="1" noChangeShapeType="1" noTextEdit="1"/>
              </p:cNvSpPr>
              <p:nvPr/>
            </p:nvSpPr>
            <p:spPr>
              <a:xfrm>
                <a:off x="2483768" y="3789040"/>
                <a:ext cx="648072" cy="598376"/>
              </a:xfrm>
              <a:prstGeom prst="rect">
                <a:avLst/>
              </a:prstGeom>
              <a:blipFill rotWithShape="1">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5180734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27384"/>
            <a:ext cx="9144000" cy="6813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smtClean="0">
                <a:solidFill>
                  <a:srgbClr val="7030A0"/>
                </a:solidFill>
              </a:rPr>
              <a:t>One </a:t>
            </a:r>
            <a:r>
              <a:rPr lang="en-CA" sz="4000" u="sng" dirty="0" smtClean="0">
                <a:solidFill>
                  <a:srgbClr val="7030A0"/>
                </a:solidFill>
              </a:rPr>
              <a:t>good</a:t>
            </a:r>
            <a:r>
              <a:rPr lang="en-CA" sz="4000" dirty="0" smtClean="0">
                <a:solidFill>
                  <a:srgbClr val="7030A0"/>
                </a:solidFill>
              </a:rPr>
              <a:t> thing about Copernican Model</a:t>
            </a:r>
            <a:endParaRPr lang="en-CA" sz="4000" dirty="0">
              <a:solidFill>
                <a:srgbClr val="7030A0"/>
              </a:solidFill>
            </a:endParaRPr>
          </a:p>
          <a:p>
            <a:r>
              <a:rPr lang="en-CA" b="1" dirty="0"/>
              <a:t>Key advantage </a:t>
            </a:r>
            <a:r>
              <a:rPr lang="en-CA" dirty="0"/>
              <a:t>of Copernican model is that it </a:t>
            </a:r>
            <a:r>
              <a:rPr lang="en-CA" i="1" dirty="0"/>
              <a:t>breaks this scale invariance</a:t>
            </a:r>
            <a:r>
              <a:rPr lang="en-CA" dirty="0"/>
              <a:t>. Angular data alone can </a:t>
            </a:r>
            <a:r>
              <a:rPr lang="en-CA" dirty="0" smtClean="0"/>
              <a:t>determine:</a:t>
            </a:r>
          </a:p>
          <a:p>
            <a:pPr lvl="1"/>
            <a:r>
              <a:rPr lang="en-CA" dirty="0"/>
              <a:t>p</a:t>
            </a:r>
            <a:r>
              <a:rPr lang="en-CA" dirty="0" smtClean="0"/>
              <a:t>lanets’ </a:t>
            </a:r>
            <a:r>
              <a:rPr lang="en-CA" dirty="0"/>
              <a:t>orbital radii relative to Earth’s orbital </a:t>
            </a:r>
            <a:r>
              <a:rPr lang="en-CA" dirty="0" smtClean="0"/>
              <a:t>radius (1 AU)</a:t>
            </a:r>
          </a:p>
          <a:p>
            <a:pPr lvl="1"/>
            <a:r>
              <a:rPr lang="en-CA" dirty="0" smtClean="0"/>
              <a:t>…and </a:t>
            </a:r>
            <a:r>
              <a:rPr lang="en-CA" dirty="0"/>
              <a:t>thus the correct order of the planets</a:t>
            </a:r>
            <a:endParaRPr lang="en-CA" dirty="0" smtClean="0"/>
          </a:p>
          <a:p>
            <a:pPr lvl="1"/>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dirty="0"/>
          </a:p>
          <a:p>
            <a:endParaRPr lang="en-CA" sz="800" dirty="0" smtClean="0"/>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5148064" y="2708920"/>
                <a:ext cx="3960440" cy="422108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smtClean="0">
                    <a:solidFill>
                      <a:srgbClr val="7030A0"/>
                    </a:solidFill>
                  </a:rPr>
                  <a:t>Inferior Planet:</a:t>
                </a:r>
              </a:p>
              <a:p>
                <a:pPr marL="0" indent="0">
                  <a:buNone/>
                </a:pPr>
                <a:r>
                  <a:rPr lang="en-CA" dirty="0" smtClean="0"/>
                  <a:t>Measure </a:t>
                </a:r>
                <a14:m>
                  <m:oMath xmlns:m="http://schemas.openxmlformats.org/officeDocument/2006/math">
                    <m:r>
                      <a:rPr lang="en-CA" i="1" smtClean="0">
                        <a:latin typeface="Cambria Math"/>
                        <a:ea typeface="Cambria Math"/>
                      </a:rPr>
                      <m:t>𝛼</m:t>
                    </m:r>
                  </m:oMath>
                </a14:m>
                <a:r>
                  <a:rPr lang="en-CA" dirty="0" smtClean="0"/>
                  <a:t> at </a:t>
                </a:r>
                <a:r>
                  <a:rPr lang="en-CA" dirty="0"/>
                  <a:t>greatest </a:t>
                </a:r>
                <a:r>
                  <a:rPr lang="en-CA" dirty="0" smtClean="0"/>
                  <a:t>elongation. Calculate distance </a:t>
                </a:r>
                <a:r>
                  <a:rPr lang="en-CA" dirty="0"/>
                  <a:t>from </a:t>
                </a:r>
                <a:r>
                  <a:rPr lang="en-CA" dirty="0" smtClean="0"/>
                  <a:t>Sun </a:t>
                </a:r>
                <a:r>
                  <a:rPr lang="en-CA" dirty="0"/>
                  <a:t>to </a:t>
                </a:r>
                <a:r>
                  <a:rPr lang="en-CA" dirty="0" smtClean="0"/>
                  <a:t>planet:</a:t>
                </a:r>
              </a:p>
              <a:p>
                <a:pPr marL="0" indent="0">
                  <a:buNone/>
                </a:pPr>
                <a:r>
                  <a:rPr lang="en-CA" dirty="0" smtClean="0"/>
                  <a:t> </a:t>
                </a:r>
                <a:endParaRPr lang="en-CA" dirty="0"/>
              </a:p>
              <a:p>
                <a:pPr marL="0" indent="0">
                  <a:buNone/>
                </a:pPr>
                <a14:m>
                  <m:oMathPara xmlns:m="http://schemas.openxmlformats.org/officeDocument/2006/math">
                    <m:oMathParaPr>
                      <m:jc m:val="centerGroup"/>
                    </m:oMathParaPr>
                    <m:oMath xmlns:m="http://schemas.openxmlformats.org/officeDocument/2006/math">
                      <m:r>
                        <a:rPr lang="en-CA" i="1" dirty="0" smtClean="0">
                          <a:latin typeface="Cambria Math"/>
                        </a:rPr>
                        <m:t>𝑑</m:t>
                      </m:r>
                      <m:r>
                        <a:rPr lang="en-CA" i="1" dirty="0" smtClean="0">
                          <a:latin typeface="Cambria Math"/>
                        </a:rPr>
                        <m:t>(</m:t>
                      </m:r>
                      <m:r>
                        <m:rPr>
                          <m:sty m:val="p"/>
                        </m:rPr>
                        <a:rPr lang="en-CA" i="0" dirty="0" smtClean="0">
                          <a:latin typeface="Cambria Math"/>
                        </a:rPr>
                        <m:t>AU</m:t>
                      </m:r>
                      <m:r>
                        <a:rPr lang="en-CA" b="0" i="1" dirty="0" smtClean="0">
                          <a:latin typeface="Cambria Math"/>
                        </a:rPr>
                        <m:t>)</m:t>
                      </m:r>
                      <m:r>
                        <a:rPr lang="en-CA" i="1" dirty="0" smtClean="0">
                          <a:latin typeface="Cambria Math"/>
                        </a:rPr>
                        <m:t>=(1 </m:t>
                      </m:r>
                      <m:r>
                        <m:rPr>
                          <m:sty m:val="p"/>
                        </m:rPr>
                        <a:rPr lang="en-CA" i="0" dirty="0" smtClean="0">
                          <a:latin typeface="Cambria Math"/>
                        </a:rPr>
                        <m:t>AU</m:t>
                      </m:r>
                      <m:r>
                        <a:rPr lang="en-CA" i="1" dirty="0" smtClean="0">
                          <a:latin typeface="Cambria Math"/>
                        </a:rPr>
                        <m:t>)</m:t>
                      </m:r>
                      <m:r>
                        <a:rPr lang="en-CA" i="1" dirty="0" smtClean="0">
                          <a:latin typeface="Cambria Math"/>
                          <a:ea typeface="Cambria Math"/>
                        </a:rPr>
                        <m:t>×</m:t>
                      </m:r>
                      <m:r>
                        <m:rPr>
                          <m:sty m:val="p"/>
                        </m:rPr>
                        <a:rPr lang="en-CA" i="1" dirty="0">
                          <a:latin typeface="Cambria Math"/>
                        </a:rPr>
                        <m:t>sin</m:t>
                      </m:r>
                      <m:r>
                        <a:rPr lang="en-CA" i="1" dirty="0">
                          <a:latin typeface="Cambria Math"/>
                        </a:rPr>
                        <m:t>⁡</m:t>
                      </m:r>
                      <m:r>
                        <a:rPr lang="en-CA" i="1" dirty="0">
                          <a:latin typeface="Cambria Math"/>
                        </a:rPr>
                        <m:t>𝛼</m:t>
                      </m:r>
                    </m:oMath>
                  </m:oMathPara>
                </a14:m>
                <a:endParaRPr lang="en-CA" dirty="0"/>
              </a:p>
            </p:txBody>
          </p:sp>
        </mc:Choice>
        <mc:Fallback xmlns="">
          <p:sp>
            <p:nvSpPr>
              <p:cNvPr id="5" name="Rectangle 3"/>
              <p:cNvSpPr txBox="1">
                <a:spLocks noRot="1" noChangeAspect="1" noMove="1" noResize="1" noEditPoints="1" noAdjustHandles="1" noChangeArrowheads="1" noChangeShapeType="1" noTextEdit="1"/>
              </p:cNvSpPr>
              <p:nvPr/>
            </p:nvSpPr>
            <p:spPr>
              <a:xfrm>
                <a:off x="5148064" y="2708920"/>
                <a:ext cx="3960440" cy="4221088"/>
              </a:xfrm>
              <a:prstGeom prst="rect">
                <a:avLst/>
              </a:prstGeom>
              <a:blipFill rotWithShape="1">
                <a:blip r:embed="rId3"/>
                <a:stretch>
                  <a:fillRect l="-3077" t="-129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3"/>
              <p:cNvSpPr txBox="1">
                <a:spLocks noChangeArrowheads="1"/>
              </p:cNvSpPr>
              <p:nvPr/>
            </p:nvSpPr>
            <p:spPr>
              <a:xfrm>
                <a:off x="1043608" y="4293096"/>
                <a:ext cx="648072" cy="598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14:m>
                  <m:oMathPara xmlns:m="http://schemas.openxmlformats.org/officeDocument/2006/math">
                    <m:oMathParaPr>
                      <m:jc m:val="centerGroup"/>
                    </m:oMathParaPr>
                    <m:oMath xmlns:m="http://schemas.openxmlformats.org/officeDocument/2006/math">
                      <m:r>
                        <a:rPr lang="en-CA" i="1" smtClean="0">
                          <a:solidFill>
                            <a:srgbClr val="7030A0"/>
                          </a:solidFill>
                          <a:latin typeface="Cambria Math"/>
                          <a:ea typeface="Cambria Math"/>
                        </a:rPr>
                        <m:t>𝛼</m:t>
                      </m:r>
                    </m:oMath>
                  </m:oMathPara>
                </a14:m>
                <a:endParaRPr lang="en-CA" dirty="0">
                  <a:solidFill>
                    <a:srgbClr val="7030A0"/>
                  </a:solidFill>
                </a:endParaRPr>
              </a:p>
            </p:txBody>
          </p:sp>
        </mc:Choice>
        <mc:Fallback xmlns="">
          <p:sp>
            <p:nvSpPr>
              <p:cNvPr id="7" name="Rectangle 3"/>
              <p:cNvSpPr txBox="1">
                <a:spLocks noRot="1" noChangeAspect="1" noMove="1" noResize="1" noEditPoints="1" noAdjustHandles="1" noChangeArrowheads="1" noChangeShapeType="1" noTextEdit="1"/>
              </p:cNvSpPr>
              <p:nvPr/>
            </p:nvSpPr>
            <p:spPr>
              <a:xfrm>
                <a:off x="1043608" y="4293096"/>
                <a:ext cx="648072" cy="598376"/>
              </a:xfrm>
              <a:prstGeom prst="rect">
                <a:avLst/>
              </a:prstGeom>
              <a:blipFill rotWithShape="1">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3"/>
              <p:cNvSpPr txBox="1">
                <a:spLocks noChangeArrowheads="1"/>
              </p:cNvSpPr>
              <p:nvPr/>
            </p:nvSpPr>
            <p:spPr>
              <a:xfrm>
                <a:off x="2483768" y="3789040"/>
                <a:ext cx="648072" cy="598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14:m>
                  <m:oMathPara xmlns:m="http://schemas.openxmlformats.org/officeDocument/2006/math">
                    <m:oMathParaPr>
                      <m:jc m:val="centerGroup"/>
                    </m:oMathParaPr>
                    <m:oMath xmlns:m="http://schemas.openxmlformats.org/officeDocument/2006/math">
                      <m:r>
                        <a:rPr lang="en-CA" b="0" i="1" smtClean="0">
                          <a:solidFill>
                            <a:srgbClr val="7030A0"/>
                          </a:solidFill>
                          <a:latin typeface="Cambria Math"/>
                          <a:ea typeface="Cambria Math"/>
                        </a:rPr>
                        <m:t>𝑑</m:t>
                      </m:r>
                    </m:oMath>
                  </m:oMathPara>
                </a14:m>
                <a:endParaRPr lang="en-CA" dirty="0">
                  <a:solidFill>
                    <a:srgbClr val="7030A0"/>
                  </a:solidFill>
                </a:endParaRPr>
              </a:p>
            </p:txBody>
          </p:sp>
        </mc:Choice>
        <mc:Fallback xmlns="">
          <p:sp>
            <p:nvSpPr>
              <p:cNvPr id="8" name="Rectangle 3"/>
              <p:cNvSpPr txBox="1">
                <a:spLocks noRot="1" noChangeAspect="1" noMove="1" noResize="1" noEditPoints="1" noAdjustHandles="1" noChangeArrowheads="1" noChangeShapeType="1" noTextEdit="1"/>
              </p:cNvSpPr>
              <p:nvPr/>
            </p:nvSpPr>
            <p:spPr>
              <a:xfrm>
                <a:off x="2483768" y="3789040"/>
                <a:ext cx="648072" cy="598376"/>
              </a:xfrm>
              <a:prstGeom prst="rect">
                <a:avLst/>
              </a:prstGeom>
              <a:blipFill rotWithShape="1">
                <a:blip r:embed="rId6"/>
                <a:stretch>
                  <a:fillRect/>
                </a:stretch>
              </a:blipFill>
            </p:spPr>
            <p:txBody>
              <a:bodyPr/>
              <a:lstStyle/>
              <a:p>
                <a:r>
                  <a:rPr lang="en-CA">
                    <a:noFill/>
                  </a:rPr>
                  <a:t> </a:t>
                </a:r>
              </a:p>
            </p:txBody>
          </p:sp>
        </mc:Fallback>
      </mc:AlternateContent>
      <p:pic>
        <p:nvPicPr>
          <p:cNvPr id="9" name="Picture 3" descr="inferiorplanetdistance"/>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a:xfrm>
            <a:off x="21496" y="2770232"/>
            <a:ext cx="4995514" cy="4005064"/>
          </a:xfrm>
          <a:noFill/>
        </p:spPr>
      </p:pic>
      <mc:AlternateContent xmlns:mc="http://schemas.openxmlformats.org/markup-compatibility/2006" xmlns:a14="http://schemas.microsoft.com/office/drawing/2010/main">
        <mc:Choice Requires="a14">
          <p:sp>
            <p:nvSpPr>
              <p:cNvPr id="10" name="Rectangle 3"/>
              <p:cNvSpPr txBox="1">
                <a:spLocks noChangeArrowheads="1"/>
              </p:cNvSpPr>
              <p:nvPr/>
            </p:nvSpPr>
            <p:spPr>
              <a:xfrm>
                <a:off x="957600" y="4282400"/>
                <a:ext cx="648072" cy="598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14:m>
                  <m:oMathPara xmlns:m="http://schemas.openxmlformats.org/officeDocument/2006/math">
                    <m:oMathParaPr>
                      <m:jc m:val="centerGroup"/>
                    </m:oMathParaPr>
                    <m:oMath xmlns:m="http://schemas.openxmlformats.org/officeDocument/2006/math">
                      <m:r>
                        <a:rPr lang="en-CA" i="1" smtClean="0">
                          <a:solidFill>
                            <a:srgbClr val="7030A0"/>
                          </a:solidFill>
                          <a:latin typeface="Cambria Math"/>
                          <a:ea typeface="Cambria Math"/>
                        </a:rPr>
                        <m:t>𝛼</m:t>
                      </m:r>
                    </m:oMath>
                  </m:oMathPara>
                </a14:m>
                <a:endParaRPr lang="en-CA" dirty="0">
                  <a:solidFill>
                    <a:srgbClr val="7030A0"/>
                  </a:solidFill>
                </a:endParaRPr>
              </a:p>
            </p:txBody>
          </p:sp>
        </mc:Choice>
        <mc:Fallback xmlns="">
          <p:sp>
            <p:nvSpPr>
              <p:cNvPr id="10" name="Rectangle 3"/>
              <p:cNvSpPr txBox="1">
                <a:spLocks noRot="1" noChangeAspect="1" noMove="1" noResize="1" noEditPoints="1" noAdjustHandles="1" noChangeArrowheads="1" noChangeShapeType="1" noTextEdit="1"/>
              </p:cNvSpPr>
              <p:nvPr/>
            </p:nvSpPr>
            <p:spPr>
              <a:xfrm>
                <a:off x="957600" y="4282400"/>
                <a:ext cx="648072" cy="598376"/>
              </a:xfrm>
              <a:prstGeom prst="rect">
                <a:avLst/>
              </a:prstGeom>
              <a:blipFill rotWithShape="1">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3"/>
              <p:cNvSpPr txBox="1">
                <a:spLocks noChangeArrowheads="1"/>
              </p:cNvSpPr>
              <p:nvPr/>
            </p:nvSpPr>
            <p:spPr>
              <a:xfrm>
                <a:off x="2397760" y="3778344"/>
                <a:ext cx="648072" cy="598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14:m>
                  <m:oMathPara xmlns:m="http://schemas.openxmlformats.org/officeDocument/2006/math">
                    <m:oMathParaPr>
                      <m:jc m:val="centerGroup"/>
                    </m:oMathParaPr>
                    <m:oMath xmlns:m="http://schemas.openxmlformats.org/officeDocument/2006/math">
                      <m:r>
                        <a:rPr lang="en-CA" b="0" i="1" smtClean="0">
                          <a:solidFill>
                            <a:srgbClr val="7030A0"/>
                          </a:solidFill>
                          <a:latin typeface="Cambria Math"/>
                          <a:ea typeface="Cambria Math"/>
                        </a:rPr>
                        <m:t>𝑑</m:t>
                      </m:r>
                    </m:oMath>
                  </m:oMathPara>
                </a14:m>
                <a:endParaRPr lang="en-CA" dirty="0">
                  <a:solidFill>
                    <a:srgbClr val="7030A0"/>
                  </a:solidFill>
                </a:endParaRPr>
              </a:p>
            </p:txBody>
          </p:sp>
        </mc:Choice>
        <mc:Fallback xmlns="">
          <p:sp>
            <p:nvSpPr>
              <p:cNvPr id="11" name="Rectangle 3"/>
              <p:cNvSpPr txBox="1">
                <a:spLocks noRot="1" noChangeAspect="1" noMove="1" noResize="1" noEditPoints="1" noAdjustHandles="1" noChangeArrowheads="1" noChangeShapeType="1" noTextEdit="1"/>
              </p:cNvSpPr>
              <p:nvPr/>
            </p:nvSpPr>
            <p:spPr>
              <a:xfrm>
                <a:off x="2397760" y="3778344"/>
                <a:ext cx="648072" cy="598376"/>
              </a:xfrm>
              <a:prstGeom prst="rect">
                <a:avLst/>
              </a:prstGeom>
              <a:blipFill rotWithShape="1">
                <a:blip r:embed="rId9"/>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3428113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27384"/>
            <a:ext cx="9144000" cy="6813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smtClean="0">
                <a:solidFill>
                  <a:srgbClr val="7030A0"/>
                </a:solidFill>
              </a:rPr>
              <a:t>One </a:t>
            </a:r>
            <a:r>
              <a:rPr lang="en-CA" sz="4000" u="sng" dirty="0" smtClean="0">
                <a:solidFill>
                  <a:srgbClr val="7030A0"/>
                </a:solidFill>
              </a:rPr>
              <a:t>good</a:t>
            </a:r>
            <a:r>
              <a:rPr lang="en-CA" sz="4000" dirty="0" smtClean="0">
                <a:solidFill>
                  <a:srgbClr val="7030A0"/>
                </a:solidFill>
              </a:rPr>
              <a:t> thing about Copernican Model</a:t>
            </a:r>
            <a:endParaRPr lang="en-CA" sz="4000" dirty="0">
              <a:solidFill>
                <a:srgbClr val="7030A0"/>
              </a:solidFill>
            </a:endParaRPr>
          </a:p>
          <a:p>
            <a:r>
              <a:rPr lang="en-CA" b="1" dirty="0"/>
              <a:t>Key advantage </a:t>
            </a:r>
            <a:r>
              <a:rPr lang="en-CA" dirty="0"/>
              <a:t>of Copernican model is that it </a:t>
            </a:r>
            <a:r>
              <a:rPr lang="en-CA" i="1" dirty="0"/>
              <a:t>breaks this scale invariance</a:t>
            </a:r>
            <a:r>
              <a:rPr lang="en-CA" dirty="0"/>
              <a:t>. Angular data alone can </a:t>
            </a:r>
            <a:r>
              <a:rPr lang="en-CA" dirty="0" smtClean="0"/>
              <a:t>determine:</a:t>
            </a:r>
          </a:p>
          <a:p>
            <a:pPr lvl="1"/>
            <a:r>
              <a:rPr lang="en-CA" dirty="0"/>
              <a:t>p</a:t>
            </a:r>
            <a:r>
              <a:rPr lang="en-CA" dirty="0" smtClean="0"/>
              <a:t>lanets’ </a:t>
            </a:r>
            <a:r>
              <a:rPr lang="en-CA" dirty="0"/>
              <a:t>orbital radii relative to Earth’s orbital </a:t>
            </a:r>
            <a:r>
              <a:rPr lang="en-CA" dirty="0" smtClean="0"/>
              <a:t>radius (1 AU)</a:t>
            </a:r>
          </a:p>
          <a:p>
            <a:pPr lvl="1"/>
            <a:r>
              <a:rPr lang="en-CA" dirty="0" smtClean="0"/>
              <a:t>…and </a:t>
            </a:r>
            <a:r>
              <a:rPr lang="en-CA" dirty="0"/>
              <a:t>thus the correct order of the planets</a:t>
            </a:r>
            <a:endParaRPr lang="en-CA" dirty="0" smtClean="0"/>
          </a:p>
          <a:p>
            <a:pPr lvl="1"/>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dirty="0"/>
          </a:p>
          <a:p>
            <a:endParaRPr lang="en-CA" sz="800" dirty="0" smtClean="0"/>
          </a:p>
        </p:txBody>
      </p:sp>
      <p:sp>
        <p:nvSpPr>
          <p:cNvPr id="5" name="Rectangle 3"/>
          <p:cNvSpPr txBox="1">
            <a:spLocks noChangeArrowheads="1"/>
          </p:cNvSpPr>
          <p:nvPr/>
        </p:nvSpPr>
        <p:spPr>
          <a:xfrm>
            <a:off x="4427984" y="2708920"/>
            <a:ext cx="4680520" cy="422108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smtClean="0">
                <a:solidFill>
                  <a:srgbClr val="7030A0"/>
                </a:solidFill>
              </a:rPr>
              <a:t>Superior Planet:</a:t>
            </a:r>
          </a:p>
        </p:txBody>
      </p:sp>
      <p:pic>
        <p:nvPicPr>
          <p:cNvPr id="9" name="Picture 3" descr="superiorplanetdistanc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7504" y="2780928"/>
            <a:ext cx="4277013" cy="4005064"/>
          </a:xfrm>
          <a:noFill/>
        </p:spPr>
      </p:pic>
      <mc:AlternateContent xmlns:mc="http://schemas.openxmlformats.org/markup-compatibility/2006" xmlns:a14="http://schemas.microsoft.com/office/drawing/2010/main">
        <mc:Choice Requires="a14">
          <p:sp>
            <p:nvSpPr>
              <p:cNvPr id="8" name="Rectangle 3"/>
              <p:cNvSpPr txBox="1">
                <a:spLocks noChangeArrowheads="1"/>
              </p:cNvSpPr>
              <p:nvPr/>
            </p:nvSpPr>
            <p:spPr>
              <a:xfrm>
                <a:off x="1115616" y="5411756"/>
                <a:ext cx="648072" cy="598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14:m>
                  <m:oMathPara xmlns:m="http://schemas.openxmlformats.org/officeDocument/2006/math">
                    <m:oMathParaPr>
                      <m:jc m:val="centerGroup"/>
                    </m:oMathParaPr>
                    <m:oMath xmlns:m="http://schemas.openxmlformats.org/officeDocument/2006/math">
                      <m:r>
                        <a:rPr lang="en-CA" b="0" i="1" smtClean="0">
                          <a:solidFill>
                            <a:srgbClr val="7030A0"/>
                          </a:solidFill>
                          <a:latin typeface="Cambria Math"/>
                          <a:ea typeface="Cambria Math"/>
                        </a:rPr>
                        <m:t>𝑑</m:t>
                      </m:r>
                    </m:oMath>
                  </m:oMathPara>
                </a14:m>
                <a:endParaRPr lang="en-CA" dirty="0">
                  <a:solidFill>
                    <a:srgbClr val="7030A0"/>
                  </a:solidFill>
                </a:endParaRPr>
              </a:p>
            </p:txBody>
          </p:sp>
        </mc:Choice>
        <mc:Fallback xmlns="">
          <p:sp>
            <p:nvSpPr>
              <p:cNvPr id="8" name="Rectangle 3"/>
              <p:cNvSpPr txBox="1">
                <a:spLocks noRot="1" noChangeAspect="1" noMove="1" noResize="1" noEditPoints="1" noAdjustHandles="1" noChangeArrowheads="1" noChangeShapeType="1" noTextEdit="1"/>
              </p:cNvSpPr>
              <p:nvPr/>
            </p:nvSpPr>
            <p:spPr>
              <a:xfrm>
                <a:off x="1115616" y="5411756"/>
                <a:ext cx="648072" cy="598376"/>
              </a:xfrm>
              <a:prstGeom prst="rect">
                <a:avLst/>
              </a:prstGeom>
              <a:blipFill rotWithShape="1">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3"/>
              <p:cNvSpPr txBox="1">
                <a:spLocks noChangeArrowheads="1"/>
              </p:cNvSpPr>
              <p:nvPr/>
            </p:nvSpPr>
            <p:spPr>
              <a:xfrm>
                <a:off x="1907704" y="4869160"/>
                <a:ext cx="648072" cy="598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14:m>
                  <m:oMathPara xmlns:m="http://schemas.openxmlformats.org/officeDocument/2006/math">
                    <m:oMathParaPr>
                      <m:jc m:val="centerGroup"/>
                    </m:oMathParaPr>
                    <m:oMath xmlns:m="http://schemas.openxmlformats.org/officeDocument/2006/math">
                      <m:r>
                        <a:rPr lang="en-CA" i="1" smtClean="0">
                          <a:solidFill>
                            <a:srgbClr val="7030A0"/>
                          </a:solidFill>
                          <a:latin typeface="Cambria Math"/>
                          <a:ea typeface="Cambria Math"/>
                        </a:rPr>
                        <m:t>𝛼</m:t>
                      </m:r>
                    </m:oMath>
                  </m:oMathPara>
                </a14:m>
                <a:endParaRPr lang="en-CA" dirty="0">
                  <a:solidFill>
                    <a:srgbClr val="7030A0"/>
                  </a:solidFill>
                </a:endParaRPr>
              </a:p>
            </p:txBody>
          </p:sp>
        </mc:Choice>
        <mc:Fallback xmlns="">
          <p:sp>
            <p:nvSpPr>
              <p:cNvPr id="7" name="Rectangle 3"/>
              <p:cNvSpPr txBox="1">
                <a:spLocks noRot="1" noChangeAspect="1" noMove="1" noResize="1" noEditPoints="1" noAdjustHandles="1" noChangeArrowheads="1" noChangeShapeType="1" noTextEdit="1"/>
              </p:cNvSpPr>
              <p:nvPr/>
            </p:nvSpPr>
            <p:spPr>
              <a:xfrm>
                <a:off x="1907704" y="4869160"/>
                <a:ext cx="648072" cy="598376"/>
              </a:xfrm>
              <a:prstGeom prst="rect">
                <a:avLst/>
              </a:prstGeom>
              <a:blipFill rotWithShape="1">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40912159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27384"/>
            <a:ext cx="9144000" cy="6813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smtClean="0">
                <a:solidFill>
                  <a:srgbClr val="7030A0"/>
                </a:solidFill>
              </a:rPr>
              <a:t>One </a:t>
            </a:r>
            <a:r>
              <a:rPr lang="en-CA" sz="4000" u="sng" dirty="0" smtClean="0">
                <a:solidFill>
                  <a:srgbClr val="7030A0"/>
                </a:solidFill>
              </a:rPr>
              <a:t>good</a:t>
            </a:r>
            <a:r>
              <a:rPr lang="en-CA" sz="4000" dirty="0" smtClean="0">
                <a:solidFill>
                  <a:srgbClr val="7030A0"/>
                </a:solidFill>
              </a:rPr>
              <a:t> thing about Copernican Model</a:t>
            </a:r>
            <a:endParaRPr lang="en-CA" sz="4000" dirty="0">
              <a:solidFill>
                <a:srgbClr val="7030A0"/>
              </a:solidFill>
            </a:endParaRPr>
          </a:p>
          <a:p>
            <a:r>
              <a:rPr lang="en-CA" b="1" dirty="0"/>
              <a:t>Key advantage </a:t>
            </a:r>
            <a:r>
              <a:rPr lang="en-CA" dirty="0"/>
              <a:t>of Copernican model is that it </a:t>
            </a:r>
            <a:r>
              <a:rPr lang="en-CA" i="1" dirty="0"/>
              <a:t>breaks this scale invariance</a:t>
            </a:r>
            <a:r>
              <a:rPr lang="en-CA" dirty="0"/>
              <a:t>. Angular data alone can </a:t>
            </a:r>
            <a:r>
              <a:rPr lang="en-CA" dirty="0" smtClean="0"/>
              <a:t>determine:</a:t>
            </a:r>
          </a:p>
          <a:p>
            <a:pPr lvl="1"/>
            <a:r>
              <a:rPr lang="en-CA" dirty="0"/>
              <a:t>p</a:t>
            </a:r>
            <a:r>
              <a:rPr lang="en-CA" dirty="0" smtClean="0"/>
              <a:t>lanets’ </a:t>
            </a:r>
            <a:r>
              <a:rPr lang="en-CA" dirty="0"/>
              <a:t>orbital radii relative to Earth’s orbital </a:t>
            </a:r>
            <a:r>
              <a:rPr lang="en-CA" dirty="0" smtClean="0"/>
              <a:t>radius (1 AU)</a:t>
            </a:r>
          </a:p>
          <a:p>
            <a:pPr lvl="1"/>
            <a:r>
              <a:rPr lang="en-CA" dirty="0" smtClean="0"/>
              <a:t>…and </a:t>
            </a:r>
            <a:r>
              <a:rPr lang="en-CA" dirty="0"/>
              <a:t>thus the correct order of the planets</a:t>
            </a:r>
            <a:endParaRPr lang="en-CA" dirty="0" smtClean="0"/>
          </a:p>
          <a:p>
            <a:pPr lvl="1"/>
            <a:endParaRPr lang="en-CA" dirty="0"/>
          </a:p>
          <a:p>
            <a:pPr marL="0" indent="0">
              <a:buNone/>
            </a:pPr>
            <a:endParaRPr lang="en-CA" dirty="0" smtClean="0"/>
          </a:p>
          <a:p>
            <a:pPr marL="0" indent="0">
              <a:buNone/>
            </a:pPr>
            <a:endParaRPr lang="en-CA" dirty="0"/>
          </a:p>
          <a:p>
            <a:pPr marL="0" indent="0">
              <a:buNone/>
            </a:pPr>
            <a:endParaRPr lang="en-CA" dirty="0" smtClean="0"/>
          </a:p>
          <a:p>
            <a:pPr marL="0" indent="0">
              <a:buNone/>
            </a:pPr>
            <a:endParaRPr lang="en-CA" dirty="0"/>
          </a:p>
          <a:p>
            <a:endParaRPr lang="en-CA" sz="800" dirty="0" smtClean="0"/>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4427984" y="2708920"/>
                <a:ext cx="4680520" cy="422108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dirty="0" smtClean="0">
                    <a:solidFill>
                      <a:srgbClr val="7030A0"/>
                    </a:solidFill>
                  </a:rPr>
                  <a:t>Superior Planet:</a:t>
                </a:r>
              </a:p>
              <a:p>
                <a:pPr marL="0" indent="0">
                  <a:buNone/>
                </a:pPr>
                <a:r>
                  <a:rPr lang="en-CA" dirty="0" smtClean="0">
                    <a:solidFill>
                      <a:srgbClr val="009999"/>
                    </a:solidFill>
                  </a:rPr>
                  <a:t>Measure time from opposition to quadrature. </a:t>
                </a:r>
                <a:r>
                  <a:rPr lang="en-CA" dirty="0"/>
                  <a:t>Based on previously measured sidereal periods of </a:t>
                </a:r>
                <a:r>
                  <a:rPr lang="en-CA" i="1" dirty="0"/>
                  <a:t>E</a:t>
                </a:r>
                <a:r>
                  <a:rPr lang="en-CA" dirty="0"/>
                  <a:t> and </a:t>
                </a:r>
                <a:r>
                  <a:rPr lang="en-CA" i="1" dirty="0" smtClean="0"/>
                  <a:t>P</a:t>
                </a:r>
                <a:r>
                  <a:rPr lang="en-CA" dirty="0" smtClean="0"/>
                  <a:t>, calculate</a:t>
                </a:r>
              </a:p>
              <a:p>
                <a:pPr marL="0" indent="0">
                  <a:buNone/>
                </a:pPr>
                <a:endParaRPr lang="en-CA" sz="800" dirty="0" smtClean="0">
                  <a:solidFill>
                    <a:srgbClr val="009999"/>
                  </a:solidFill>
                </a:endParaRPr>
              </a:p>
              <a:p>
                <a:pPr marL="0" indent="0">
                  <a:buNone/>
                </a:pPr>
                <a14:m>
                  <m:oMathPara xmlns:m="http://schemas.openxmlformats.org/officeDocument/2006/math">
                    <m:oMathParaPr>
                      <m:jc m:val="centerGroup"/>
                    </m:oMathParaPr>
                    <m:oMath xmlns:m="http://schemas.openxmlformats.org/officeDocument/2006/math">
                      <m:r>
                        <a:rPr lang="en-CA" i="1" smtClean="0">
                          <a:solidFill>
                            <a:srgbClr val="009999"/>
                          </a:solidFill>
                          <a:latin typeface="Cambria Math"/>
                          <a:ea typeface="Cambria Math"/>
                        </a:rPr>
                        <m:t>𝛼</m:t>
                      </m:r>
                      <m:r>
                        <a:rPr lang="en-CA" b="0" i="1" smtClean="0">
                          <a:solidFill>
                            <a:srgbClr val="009999"/>
                          </a:solidFill>
                          <a:latin typeface="Cambria Math"/>
                          <a:ea typeface="Cambria Math"/>
                        </a:rPr>
                        <m:t>=</m:t>
                      </m:r>
                      <m:r>
                        <a:rPr lang="en-CA" b="0" i="1" smtClean="0">
                          <a:solidFill>
                            <a:srgbClr val="009999"/>
                          </a:solidFill>
                          <a:latin typeface="Cambria Math"/>
                          <a:ea typeface="Cambria Math"/>
                        </a:rPr>
                        <m:t>𝐸𝑆</m:t>
                      </m:r>
                      <m:sSup>
                        <m:sSupPr>
                          <m:ctrlPr>
                            <a:rPr lang="en-CA" b="0" i="1" smtClean="0">
                              <a:solidFill>
                                <a:srgbClr val="009999"/>
                              </a:solidFill>
                              <a:latin typeface="Cambria Math" charset="0"/>
                              <a:ea typeface="Cambria Math"/>
                            </a:rPr>
                          </m:ctrlPr>
                        </m:sSupPr>
                        <m:e>
                          <m:r>
                            <a:rPr lang="en-CA" b="0" i="1" smtClean="0">
                              <a:solidFill>
                                <a:srgbClr val="009999"/>
                              </a:solidFill>
                              <a:latin typeface="Cambria Math"/>
                              <a:ea typeface="Cambria Math"/>
                            </a:rPr>
                            <m:t>𝐸</m:t>
                          </m:r>
                        </m:e>
                        <m:sup>
                          <m:r>
                            <a:rPr lang="en-CA" b="0" i="1" smtClean="0">
                              <a:solidFill>
                                <a:srgbClr val="009999"/>
                              </a:solidFill>
                              <a:latin typeface="Cambria Math"/>
                              <a:ea typeface="Cambria Math"/>
                            </a:rPr>
                            <m:t>′</m:t>
                          </m:r>
                        </m:sup>
                      </m:sSup>
                      <m:r>
                        <a:rPr lang="en-CA" b="0" i="1" smtClean="0">
                          <a:solidFill>
                            <a:srgbClr val="009999"/>
                          </a:solidFill>
                          <a:latin typeface="Cambria Math"/>
                          <a:ea typeface="Cambria Math"/>
                        </a:rPr>
                        <m:t>−</m:t>
                      </m:r>
                      <m:r>
                        <a:rPr lang="en-CA" b="0" i="1" smtClean="0">
                          <a:solidFill>
                            <a:srgbClr val="009999"/>
                          </a:solidFill>
                          <a:latin typeface="Cambria Math"/>
                          <a:ea typeface="Cambria Math"/>
                        </a:rPr>
                        <m:t>𝑃𝑆𝑃</m:t>
                      </m:r>
                      <m:r>
                        <a:rPr lang="en-CA" b="0" i="1" smtClean="0">
                          <a:solidFill>
                            <a:srgbClr val="009999"/>
                          </a:solidFill>
                          <a:latin typeface="Cambria Math"/>
                          <a:ea typeface="Cambria Math"/>
                        </a:rPr>
                        <m:t>′</m:t>
                      </m:r>
                    </m:oMath>
                  </m:oMathPara>
                </a14:m>
                <a:endParaRPr lang="en-CA" dirty="0" smtClean="0">
                  <a:solidFill>
                    <a:srgbClr val="009999"/>
                  </a:solidFill>
                </a:endParaRPr>
              </a:p>
              <a:p>
                <a:pPr marL="0" indent="0">
                  <a:buNone/>
                </a:pPr>
                <a:endParaRPr lang="en-CA" sz="800" dirty="0" smtClean="0">
                  <a:solidFill>
                    <a:srgbClr val="009999"/>
                  </a:solidFill>
                </a:endParaRPr>
              </a:p>
              <a:p>
                <a:pPr marL="0" indent="0">
                  <a:buNone/>
                </a:pPr>
                <a14:m>
                  <m:oMathPara xmlns:m="http://schemas.openxmlformats.org/officeDocument/2006/math">
                    <m:oMathParaPr>
                      <m:jc m:val="centerGroup"/>
                    </m:oMathParaPr>
                    <m:oMath xmlns:m="http://schemas.openxmlformats.org/officeDocument/2006/math">
                      <m:r>
                        <a:rPr lang="en-CA" b="0" i="1" smtClean="0">
                          <a:solidFill>
                            <a:srgbClr val="009999"/>
                          </a:solidFill>
                          <a:latin typeface="Cambria Math"/>
                        </a:rPr>
                        <m:t>𝑑</m:t>
                      </m:r>
                      <m:r>
                        <a:rPr lang="en-CA" b="0" i="1" smtClean="0">
                          <a:solidFill>
                            <a:srgbClr val="009999"/>
                          </a:solidFill>
                          <a:latin typeface="Cambria Math"/>
                        </a:rPr>
                        <m:t>(</m:t>
                      </m:r>
                      <m:r>
                        <m:rPr>
                          <m:sty m:val="p"/>
                        </m:rPr>
                        <a:rPr lang="en-CA" b="0" i="0" smtClean="0">
                          <a:solidFill>
                            <a:srgbClr val="009999"/>
                          </a:solidFill>
                          <a:latin typeface="Cambria Math"/>
                        </a:rPr>
                        <m:t>AU</m:t>
                      </m:r>
                      <m:r>
                        <a:rPr lang="en-CA" b="0" i="1" smtClean="0">
                          <a:solidFill>
                            <a:srgbClr val="009999"/>
                          </a:solidFill>
                          <a:latin typeface="Cambria Math"/>
                        </a:rPr>
                        <m:t>)=</m:t>
                      </m:r>
                      <m:f>
                        <m:fPr>
                          <m:ctrlPr>
                            <a:rPr lang="en-CA" b="0" i="1" smtClean="0">
                              <a:solidFill>
                                <a:srgbClr val="009999"/>
                              </a:solidFill>
                              <a:latin typeface="Cambria Math" charset="0"/>
                            </a:rPr>
                          </m:ctrlPr>
                        </m:fPr>
                        <m:num>
                          <m:r>
                            <a:rPr lang="en-CA" b="0" i="1" smtClean="0">
                              <a:solidFill>
                                <a:srgbClr val="009999"/>
                              </a:solidFill>
                              <a:latin typeface="Cambria Math"/>
                            </a:rPr>
                            <m:t>1 </m:t>
                          </m:r>
                          <m:r>
                            <m:rPr>
                              <m:sty m:val="p"/>
                            </m:rPr>
                            <a:rPr lang="en-CA" b="0" i="0" smtClean="0">
                              <a:solidFill>
                                <a:srgbClr val="009999"/>
                              </a:solidFill>
                              <a:latin typeface="Cambria Math"/>
                            </a:rPr>
                            <m:t>AU</m:t>
                          </m:r>
                        </m:num>
                        <m:den>
                          <m:func>
                            <m:funcPr>
                              <m:ctrlPr>
                                <a:rPr lang="en-CA" b="0" i="1" smtClean="0">
                                  <a:solidFill>
                                    <a:srgbClr val="009999"/>
                                  </a:solidFill>
                                  <a:latin typeface="Cambria Math" charset="0"/>
                                </a:rPr>
                              </m:ctrlPr>
                            </m:funcPr>
                            <m:fName>
                              <m:r>
                                <m:rPr>
                                  <m:sty m:val="p"/>
                                </m:rPr>
                                <a:rPr lang="en-CA" b="0" i="0" smtClean="0">
                                  <a:solidFill>
                                    <a:srgbClr val="009999"/>
                                  </a:solidFill>
                                  <a:latin typeface="Cambria Math"/>
                                </a:rPr>
                                <m:t>cos</m:t>
                              </m:r>
                            </m:fName>
                            <m:e>
                              <m:r>
                                <a:rPr lang="en-CA" b="0" i="1" smtClean="0">
                                  <a:solidFill>
                                    <a:srgbClr val="009999"/>
                                  </a:solidFill>
                                  <a:latin typeface="Cambria Math"/>
                                  <a:ea typeface="Cambria Math"/>
                                </a:rPr>
                                <m:t>𝛼</m:t>
                              </m:r>
                            </m:e>
                          </m:func>
                        </m:den>
                      </m:f>
                    </m:oMath>
                  </m:oMathPara>
                </a14:m>
                <a:endParaRPr lang="en-CA" dirty="0" smtClean="0">
                  <a:solidFill>
                    <a:srgbClr val="009999"/>
                  </a:solidFill>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4427984" y="2708920"/>
                <a:ext cx="4680520" cy="4221088"/>
              </a:xfrm>
              <a:prstGeom prst="rect">
                <a:avLst/>
              </a:prstGeom>
              <a:blipFill rotWithShape="1">
                <a:blip r:embed="rId3"/>
                <a:stretch>
                  <a:fillRect l="-2604" t="-1299" r="-2734"/>
                </a:stretch>
              </a:blipFill>
            </p:spPr>
            <p:txBody>
              <a:bodyPr/>
              <a:lstStyle/>
              <a:p>
                <a:r>
                  <a:rPr lang="en-CA">
                    <a:noFill/>
                  </a:rPr>
                  <a:t> </a:t>
                </a:r>
              </a:p>
            </p:txBody>
          </p:sp>
        </mc:Fallback>
      </mc:AlternateContent>
      <p:pic>
        <p:nvPicPr>
          <p:cNvPr id="9" name="Picture 3" descr="superiorplanetdistance"/>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07504" y="2780928"/>
            <a:ext cx="4277013" cy="4005064"/>
          </a:xfrm>
          <a:noFill/>
        </p:spPr>
      </p:pic>
      <mc:AlternateContent xmlns:mc="http://schemas.openxmlformats.org/markup-compatibility/2006" xmlns:a14="http://schemas.microsoft.com/office/drawing/2010/main">
        <mc:Choice Requires="a14">
          <p:sp>
            <p:nvSpPr>
              <p:cNvPr id="8" name="Rectangle 3"/>
              <p:cNvSpPr txBox="1">
                <a:spLocks noChangeArrowheads="1"/>
              </p:cNvSpPr>
              <p:nvPr/>
            </p:nvSpPr>
            <p:spPr>
              <a:xfrm>
                <a:off x="1115616" y="5411756"/>
                <a:ext cx="648072" cy="598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14:m>
                  <m:oMathPara xmlns:m="http://schemas.openxmlformats.org/officeDocument/2006/math">
                    <m:oMathParaPr>
                      <m:jc m:val="centerGroup"/>
                    </m:oMathParaPr>
                    <m:oMath xmlns:m="http://schemas.openxmlformats.org/officeDocument/2006/math">
                      <m:r>
                        <a:rPr lang="en-CA" b="0" i="1" smtClean="0">
                          <a:solidFill>
                            <a:srgbClr val="7030A0"/>
                          </a:solidFill>
                          <a:latin typeface="Cambria Math"/>
                          <a:ea typeface="Cambria Math"/>
                        </a:rPr>
                        <m:t>𝑑</m:t>
                      </m:r>
                    </m:oMath>
                  </m:oMathPara>
                </a14:m>
                <a:endParaRPr lang="en-CA" dirty="0">
                  <a:solidFill>
                    <a:srgbClr val="7030A0"/>
                  </a:solidFill>
                </a:endParaRPr>
              </a:p>
            </p:txBody>
          </p:sp>
        </mc:Choice>
        <mc:Fallback xmlns="">
          <p:sp>
            <p:nvSpPr>
              <p:cNvPr id="8" name="Rectangle 3"/>
              <p:cNvSpPr txBox="1">
                <a:spLocks noRot="1" noChangeAspect="1" noMove="1" noResize="1" noEditPoints="1" noAdjustHandles="1" noChangeArrowheads="1" noChangeShapeType="1" noTextEdit="1"/>
              </p:cNvSpPr>
              <p:nvPr/>
            </p:nvSpPr>
            <p:spPr>
              <a:xfrm>
                <a:off x="1115616" y="5411756"/>
                <a:ext cx="648072" cy="598376"/>
              </a:xfrm>
              <a:prstGeom prst="rect">
                <a:avLst/>
              </a:prstGeom>
              <a:blipFill rotWithShape="1">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3"/>
              <p:cNvSpPr txBox="1">
                <a:spLocks noChangeArrowheads="1"/>
              </p:cNvSpPr>
              <p:nvPr/>
            </p:nvSpPr>
            <p:spPr>
              <a:xfrm>
                <a:off x="1907704" y="4869160"/>
                <a:ext cx="648072" cy="598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14:m>
                  <m:oMathPara xmlns:m="http://schemas.openxmlformats.org/officeDocument/2006/math">
                    <m:oMathParaPr>
                      <m:jc m:val="centerGroup"/>
                    </m:oMathParaPr>
                    <m:oMath xmlns:m="http://schemas.openxmlformats.org/officeDocument/2006/math">
                      <m:r>
                        <a:rPr lang="en-CA" i="1" smtClean="0">
                          <a:solidFill>
                            <a:srgbClr val="7030A0"/>
                          </a:solidFill>
                          <a:latin typeface="Cambria Math"/>
                          <a:ea typeface="Cambria Math"/>
                        </a:rPr>
                        <m:t>𝛼</m:t>
                      </m:r>
                    </m:oMath>
                  </m:oMathPara>
                </a14:m>
                <a:endParaRPr lang="en-CA" dirty="0">
                  <a:solidFill>
                    <a:srgbClr val="7030A0"/>
                  </a:solidFill>
                </a:endParaRPr>
              </a:p>
            </p:txBody>
          </p:sp>
        </mc:Choice>
        <mc:Fallback xmlns="">
          <p:sp>
            <p:nvSpPr>
              <p:cNvPr id="7" name="Rectangle 3"/>
              <p:cNvSpPr txBox="1">
                <a:spLocks noRot="1" noChangeAspect="1" noMove="1" noResize="1" noEditPoints="1" noAdjustHandles="1" noChangeArrowheads="1" noChangeShapeType="1" noTextEdit="1"/>
              </p:cNvSpPr>
              <p:nvPr/>
            </p:nvSpPr>
            <p:spPr>
              <a:xfrm>
                <a:off x="1907704" y="4869160"/>
                <a:ext cx="648072" cy="598376"/>
              </a:xfrm>
              <a:prstGeom prst="rect">
                <a:avLst/>
              </a:prstGeom>
              <a:blipFill rotWithShape="1">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1684172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0" y="-27384"/>
            <a:ext cx="9144000" cy="6813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CA" sz="4000" dirty="0" smtClean="0">
                <a:solidFill>
                  <a:srgbClr val="7030A0"/>
                </a:solidFill>
              </a:rPr>
              <a:t>One </a:t>
            </a:r>
            <a:r>
              <a:rPr lang="en-CA" sz="4000" u="sng" dirty="0" smtClean="0">
                <a:solidFill>
                  <a:srgbClr val="7030A0"/>
                </a:solidFill>
              </a:rPr>
              <a:t>good</a:t>
            </a:r>
            <a:r>
              <a:rPr lang="en-CA" sz="4000" dirty="0" smtClean="0">
                <a:solidFill>
                  <a:srgbClr val="7030A0"/>
                </a:solidFill>
              </a:rPr>
              <a:t> thing about Copernican Model</a:t>
            </a:r>
            <a:endParaRPr lang="en-CA" dirty="0"/>
          </a:p>
          <a:p>
            <a:r>
              <a:rPr lang="en-CA" dirty="0"/>
              <a:t>Copernicus was thus able to construct first </a:t>
            </a:r>
            <a:r>
              <a:rPr lang="en-CA" b="1" dirty="0"/>
              <a:t>qualitatively correct</a:t>
            </a:r>
            <a:r>
              <a:rPr lang="en-CA" dirty="0"/>
              <a:t> model of </a:t>
            </a:r>
            <a:r>
              <a:rPr lang="en-CA" dirty="0" smtClean="0"/>
              <a:t>the Solar </a:t>
            </a:r>
            <a:r>
              <a:rPr lang="en-CA" dirty="0"/>
              <a:t>System.</a:t>
            </a:r>
          </a:p>
          <a:p>
            <a:pPr marL="0" indent="0">
              <a:buNone/>
            </a:pPr>
            <a:endParaRPr lang="en-CA" dirty="0"/>
          </a:p>
          <a:p>
            <a:pPr marL="0" indent="0">
              <a:buNone/>
            </a:pPr>
            <a:endParaRPr lang="en-CA" dirty="0" smtClean="0"/>
          </a:p>
          <a:p>
            <a:pPr marL="0" indent="0">
              <a:buNone/>
            </a:pPr>
            <a:endParaRPr lang="en-CA" dirty="0"/>
          </a:p>
          <a:p>
            <a:endParaRPr lang="en-CA" sz="8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4" y="1996207"/>
            <a:ext cx="8882063" cy="452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2569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863823"/>
          </a:xfrm>
        </p:spPr>
        <p:txBody>
          <a:bodyPr/>
          <a:lstStyle/>
          <a:p>
            <a:pPr eaLnBrk="1" hangingPunct="1"/>
            <a:r>
              <a:rPr lang="en-US" altLang="en-US" sz="4000" dirty="0" err="1" smtClean="0"/>
              <a:t>Tycho</a:t>
            </a:r>
            <a:r>
              <a:rPr lang="en-US" altLang="en-US" sz="4000" dirty="0" smtClean="0"/>
              <a:t> Brahe (1546 – 1601): </a:t>
            </a:r>
            <a:r>
              <a:rPr lang="en-US" altLang="en-US" sz="4000" dirty="0" smtClean="0">
                <a:solidFill>
                  <a:srgbClr val="009999"/>
                </a:solidFill>
              </a:rPr>
              <a:t>Observations</a:t>
            </a:r>
          </a:p>
        </p:txBody>
      </p:sp>
      <p:sp>
        <p:nvSpPr>
          <p:cNvPr id="74756" name="Rectangle 3"/>
          <p:cNvSpPr>
            <a:spLocks noGrp="1" noChangeArrowheads="1"/>
          </p:cNvSpPr>
          <p:nvPr>
            <p:ph type="body" sz="half" idx="1"/>
          </p:nvPr>
        </p:nvSpPr>
        <p:spPr>
          <a:xfrm>
            <a:off x="4571678" y="3799210"/>
            <a:ext cx="4392810" cy="2222078"/>
          </a:xfrm>
        </p:spPr>
        <p:txBody>
          <a:bodyPr/>
          <a:lstStyle/>
          <a:p>
            <a:pPr eaLnBrk="1" hangingPunct="1">
              <a:lnSpc>
                <a:spcPct val="90000"/>
              </a:lnSpc>
            </a:pPr>
            <a:r>
              <a:rPr lang="en-US" altLang="en-US" sz="2800" dirty="0" smtClean="0"/>
              <a:t>Used </a:t>
            </a:r>
            <a:r>
              <a:rPr lang="en-US" altLang="en-US" sz="2800" dirty="0"/>
              <a:t>large, carefully-built instruments of his own </a:t>
            </a:r>
            <a:r>
              <a:rPr lang="en-US" altLang="en-US" sz="2800" dirty="0" smtClean="0"/>
              <a:t>design </a:t>
            </a:r>
            <a:r>
              <a:rPr lang="en-US" altLang="en-US" sz="2800" dirty="0" smtClean="0">
                <a:sym typeface="Wingdings" panose="05000000000000000000" pitchFamily="2" charset="2"/>
              </a:rPr>
              <a:t> </a:t>
            </a:r>
            <a:r>
              <a:rPr lang="en-CA" altLang="en-US" dirty="0">
                <a:sym typeface="Wingdings" panose="05000000000000000000" pitchFamily="2" charset="2"/>
              </a:rPr>
              <a:t>m</a:t>
            </a:r>
            <a:r>
              <a:rPr lang="en-CA" sz="2800" dirty="0" smtClean="0"/>
              <a:t>ost </a:t>
            </a:r>
            <a:r>
              <a:rPr lang="en-CA" sz="2800" dirty="0"/>
              <a:t>accurate naked eye data in human </a:t>
            </a:r>
            <a:r>
              <a:rPr lang="en-CA" sz="2800" dirty="0" smtClean="0"/>
              <a:t>history (one </a:t>
            </a:r>
            <a:r>
              <a:rPr lang="en-CA" sz="2800" dirty="0" err="1" smtClean="0"/>
              <a:t>arcminute</a:t>
            </a:r>
            <a:r>
              <a:rPr lang="en-CA" sz="2800" dirty="0" smtClean="0"/>
              <a:t>)</a:t>
            </a:r>
            <a:endParaRPr lang="en-CA" sz="2800" dirty="0"/>
          </a:p>
          <a:p>
            <a:pPr marL="762000" lvl="1" indent="-304800" eaLnBrk="1" hangingPunct="1">
              <a:lnSpc>
                <a:spcPct val="90000"/>
              </a:lnSpc>
            </a:pPr>
            <a:endParaRPr lang="en-US" altLang="en-US" sz="2800" dirty="0" smtClean="0"/>
          </a:p>
        </p:txBody>
      </p:sp>
      <p:pic>
        <p:nvPicPr>
          <p:cNvPr id="8" name="Picture 6" descr="http://galileo.rice.edu/images/things/mquadran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807523"/>
            <a:ext cx="4058072" cy="59833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upload.wikimedia.org/wikipedia/commons/2/2b/Tycho_Brah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502" y="807523"/>
            <a:ext cx="1619672" cy="2405453"/>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p:nvPr/>
        </p:nvSpPr>
        <p:spPr>
          <a:xfrm>
            <a:off x="7960010" y="1495817"/>
            <a:ext cx="266328" cy="2663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767775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863823"/>
          </a:xfrm>
        </p:spPr>
        <p:txBody>
          <a:bodyPr/>
          <a:lstStyle/>
          <a:p>
            <a:pPr eaLnBrk="1" hangingPunct="1"/>
            <a:r>
              <a:rPr lang="en-US" altLang="en-US" sz="4000" dirty="0" err="1" smtClean="0"/>
              <a:t>Tycho</a:t>
            </a:r>
            <a:r>
              <a:rPr lang="en-US" altLang="en-US" sz="4000" dirty="0" smtClean="0"/>
              <a:t> Brahe (1546 – 1601): </a:t>
            </a:r>
            <a:r>
              <a:rPr lang="en-US" altLang="en-US" sz="4000" dirty="0" smtClean="0">
                <a:solidFill>
                  <a:srgbClr val="009999"/>
                </a:solidFill>
              </a:rPr>
              <a:t>Observations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836712"/>
            <a:ext cx="3727499" cy="274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descr="http://upload.wikimedia.org/wikipedia/commons/3/3a/Ptolemaicsystem-small.png"/>
          <p:cNvPicPr>
            <a:picLocks noChangeAspect="1" noChangeArrowheads="1"/>
          </p:cNvPicPr>
          <p:nvPr/>
        </p:nvPicPr>
        <p:blipFill rotWithShape="1">
          <a:blip r:embed="rId4">
            <a:extLst>
              <a:ext uri="{28A0092B-C50C-407E-A947-70E740481C1C}">
                <a14:useLocalDpi xmlns:a14="http://schemas.microsoft.com/office/drawing/2010/main" val="0"/>
              </a:ext>
            </a:extLst>
          </a:blip>
          <a:srcRect t="7469"/>
          <a:stretch/>
        </p:blipFill>
        <p:spPr bwMode="auto">
          <a:xfrm>
            <a:off x="251520" y="2276872"/>
            <a:ext cx="4541152" cy="432048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txBox="1">
            <a:spLocks noChangeArrowheads="1"/>
          </p:cNvSpPr>
          <p:nvPr/>
        </p:nvSpPr>
        <p:spPr>
          <a:xfrm>
            <a:off x="179511" y="836712"/>
            <a:ext cx="5112569" cy="136815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Measured parallax of comet in 1577 </a:t>
            </a:r>
            <a:r>
              <a:rPr lang="en-CA" altLang="en-US" kern="0" dirty="0" smtClean="0">
                <a:sym typeface="Wingdings" panose="05000000000000000000" pitchFamily="2" charset="2"/>
              </a:rPr>
              <a:t> Comet was farther from Earth than the Moon…</a:t>
            </a:r>
            <a:endParaRPr lang="en-US" altLang="en-US" kern="0" dirty="0" smtClean="0"/>
          </a:p>
        </p:txBody>
      </p:sp>
      <p:sp>
        <p:nvSpPr>
          <p:cNvPr id="8" name="Rectangle 3"/>
          <p:cNvSpPr txBox="1">
            <a:spLocks noChangeArrowheads="1"/>
          </p:cNvSpPr>
          <p:nvPr/>
        </p:nvSpPr>
        <p:spPr>
          <a:xfrm>
            <a:off x="5496272" y="4437112"/>
            <a:ext cx="3312368" cy="129614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lnSpc>
                <a:spcPct val="90000"/>
              </a:lnSpc>
              <a:buNone/>
            </a:pPr>
            <a:r>
              <a:rPr lang="en-CA" altLang="en-US" kern="0" dirty="0" smtClean="0"/>
              <a:t>...‘</a:t>
            </a:r>
            <a:r>
              <a:rPr lang="en-CA" altLang="en-US" kern="0" dirty="0"/>
              <a:t>smashed’ </a:t>
            </a:r>
            <a:r>
              <a:rPr lang="en-CA" altLang="en-US" kern="0" dirty="0" smtClean="0"/>
              <a:t>ancient idea </a:t>
            </a:r>
            <a:r>
              <a:rPr lang="en-CA" altLang="en-US" kern="0" dirty="0"/>
              <a:t>of crystalline celestial </a:t>
            </a:r>
            <a:r>
              <a:rPr lang="en-CA" altLang="en-US" kern="0" dirty="0" smtClean="0"/>
              <a:t>spheres.</a:t>
            </a:r>
            <a:endParaRPr lang="en-CA" altLang="en-US" kern="0" dirty="0"/>
          </a:p>
          <a:p>
            <a:pPr eaLnBrk="1" hangingPunct="1">
              <a:lnSpc>
                <a:spcPct val="90000"/>
              </a:lnSpc>
            </a:pPr>
            <a:endParaRPr lang="en-US" altLang="en-US" kern="0" dirty="0" smtClean="0"/>
          </a:p>
        </p:txBody>
      </p:sp>
    </p:spTree>
    <p:extLst>
      <p:ext uri="{BB962C8B-B14F-4D97-AF65-F5344CB8AC3E}">
        <p14:creationId xmlns:p14="http://schemas.microsoft.com/office/powerpoint/2010/main" val="2830213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smtClean="0"/>
              <a:t>Astronomy is the Oldest Natural Science</a:t>
            </a:r>
            <a:endParaRPr lang="en-US" sz="4000" dirty="0"/>
          </a:p>
        </p:txBody>
      </p:sp>
      <p:sp>
        <p:nvSpPr>
          <p:cNvPr id="3" name="Rectangle 3"/>
          <p:cNvSpPr txBox="1">
            <a:spLocks noChangeArrowheads="1"/>
          </p:cNvSpPr>
          <p:nvPr/>
        </p:nvSpPr>
        <p:spPr>
          <a:xfrm>
            <a:off x="158358" y="764705"/>
            <a:ext cx="8985641" cy="648071"/>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Mesopotamia (Babylonians)</a:t>
            </a:r>
          </a:p>
          <a:p>
            <a:pPr eaLnBrk="1" hangingPunct="1">
              <a:buFont typeface="Wingdings" charset="2"/>
              <a:buNone/>
            </a:pPr>
            <a:endParaRPr lang="en-US" kern="0" dirty="0"/>
          </a:p>
        </p:txBody>
      </p:sp>
      <p:sp>
        <p:nvSpPr>
          <p:cNvPr id="13" name="Rectangle 3"/>
          <p:cNvSpPr txBox="1">
            <a:spLocks noChangeArrowheads="1"/>
          </p:cNvSpPr>
          <p:nvPr/>
        </p:nvSpPr>
        <p:spPr>
          <a:xfrm>
            <a:off x="240115" y="5577347"/>
            <a:ext cx="8796381" cy="1092013"/>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&lt; 1200 </a:t>
            </a:r>
            <a:r>
              <a:rPr lang="en-US" kern="0" dirty="0"/>
              <a:t>BC: </a:t>
            </a:r>
            <a:r>
              <a:rPr lang="en-US" kern="0" dirty="0" smtClean="0"/>
              <a:t>Detailed planet &amp; eclipse observations, </a:t>
            </a:r>
            <a:r>
              <a:rPr lang="en-US" kern="0" dirty="0" err="1" smtClean="0"/>
              <a:t>recog-nition</a:t>
            </a:r>
            <a:r>
              <a:rPr lang="en-US" kern="0" dirty="0" smtClean="0"/>
              <a:t> of </a:t>
            </a:r>
            <a:r>
              <a:rPr lang="en-US" kern="0" dirty="0"/>
              <a:t>periodicity, </a:t>
            </a:r>
            <a:r>
              <a:rPr lang="en-US" kern="0" dirty="0" smtClean="0"/>
              <a:t>application of math—base </a:t>
            </a:r>
            <a:r>
              <a:rPr lang="en-US" kern="0" dirty="0"/>
              <a:t>60]</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5088058" y="1568793"/>
            <a:ext cx="4512501"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2" name="Picture 2" descr="http://1.bp.blogspot.com/-vq9OppDj8gY/UP4t7Qc3oKI/AAAAAAAAAKU/r60qhFPVlu0/s1600/Venus_Tablet_of_Ammisaduqa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358" y="1879882"/>
            <a:ext cx="5292626" cy="300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5598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863823"/>
          </a:xfrm>
        </p:spPr>
        <p:txBody>
          <a:bodyPr/>
          <a:lstStyle/>
          <a:p>
            <a:pPr eaLnBrk="1" hangingPunct="1"/>
            <a:r>
              <a:rPr lang="en-US" altLang="en-US" sz="4000" dirty="0" err="1" smtClean="0"/>
              <a:t>Tycho</a:t>
            </a:r>
            <a:r>
              <a:rPr lang="en-US" altLang="en-US" sz="4000" dirty="0" smtClean="0"/>
              <a:t> Brahe (1546 – 1601): </a:t>
            </a:r>
            <a:r>
              <a:rPr lang="en-US" altLang="en-US" sz="4000" dirty="0" smtClean="0">
                <a:solidFill>
                  <a:srgbClr val="009999"/>
                </a:solidFill>
              </a:rPr>
              <a:t>Observations</a:t>
            </a:r>
          </a:p>
        </p:txBody>
      </p:sp>
      <p:sp>
        <p:nvSpPr>
          <p:cNvPr id="12" name="Rectangle 3"/>
          <p:cNvSpPr txBox="1">
            <a:spLocks noChangeArrowheads="1"/>
          </p:cNvSpPr>
          <p:nvPr/>
        </p:nvSpPr>
        <p:spPr>
          <a:xfrm>
            <a:off x="179511" y="836712"/>
            <a:ext cx="8784977" cy="6840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Measured </a:t>
            </a:r>
            <a:r>
              <a:rPr lang="en-CA" altLang="en-US" b="1" kern="0" dirty="0" smtClean="0"/>
              <a:t>no</a:t>
            </a:r>
            <a:r>
              <a:rPr lang="en-CA" altLang="en-US" kern="0" dirty="0" smtClean="0"/>
              <a:t> parallax of stars to one </a:t>
            </a:r>
            <a:r>
              <a:rPr lang="en-CA" altLang="en-US" kern="0" dirty="0" err="1" smtClean="0"/>
              <a:t>arcminute</a:t>
            </a:r>
            <a:r>
              <a:rPr lang="en-CA" altLang="en-US" kern="0" dirty="0" smtClean="0"/>
              <a:t> </a:t>
            </a:r>
            <a:endParaRPr lang="en-US" altLang="en-US" kern="0"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1520788"/>
            <a:ext cx="5536952" cy="420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3"/>
          <p:cNvSpPr txBox="1">
            <a:spLocks noChangeArrowheads="1"/>
          </p:cNvSpPr>
          <p:nvPr/>
        </p:nvSpPr>
        <p:spPr>
          <a:xfrm>
            <a:off x="-324544" y="1516388"/>
            <a:ext cx="4032448" cy="364080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lvl="1"/>
            <a:r>
              <a:rPr lang="en-CA" dirty="0"/>
              <a:t>Implies distance to stars &gt; 1000 AU</a:t>
            </a:r>
          </a:p>
          <a:p>
            <a:pPr lvl="1"/>
            <a:r>
              <a:rPr lang="en-CA" dirty="0"/>
              <a:t>A central Earth is more believable than stars </a:t>
            </a:r>
            <a:r>
              <a:rPr lang="en-CA" i="1" dirty="0" smtClean="0"/>
              <a:t>that</a:t>
            </a:r>
            <a:r>
              <a:rPr lang="en-CA" dirty="0" smtClean="0"/>
              <a:t> far away?!</a:t>
            </a:r>
            <a:endParaRPr lang="en-CA" dirty="0"/>
          </a:p>
        </p:txBody>
      </p:sp>
    </p:spTree>
    <p:extLst>
      <p:ext uri="{BB962C8B-B14F-4D97-AF65-F5344CB8AC3E}">
        <p14:creationId xmlns:p14="http://schemas.microsoft.com/office/powerpoint/2010/main" val="655583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863823"/>
          </a:xfrm>
        </p:spPr>
        <p:txBody>
          <a:bodyPr/>
          <a:lstStyle/>
          <a:p>
            <a:pPr eaLnBrk="1" hangingPunct="1"/>
            <a:r>
              <a:rPr lang="en-US" altLang="en-US" sz="4000" dirty="0" err="1" smtClean="0"/>
              <a:t>Tycho</a:t>
            </a:r>
            <a:r>
              <a:rPr lang="en-US" altLang="en-US" sz="4000" dirty="0" smtClean="0"/>
              <a:t> Brahe (1546 – 1601): </a:t>
            </a:r>
            <a:r>
              <a:rPr lang="en-US" altLang="en-US" sz="4000" dirty="0" smtClean="0">
                <a:solidFill>
                  <a:srgbClr val="009999"/>
                </a:solidFill>
              </a:rPr>
              <a:t>Observations</a:t>
            </a:r>
          </a:p>
        </p:txBody>
      </p:sp>
      <p:sp>
        <p:nvSpPr>
          <p:cNvPr id="12" name="Rectangle 3"/>
          <p:cNvSpPr txBox="1">
            <a:spLocks noChangeArrowheads="1"/>
          </p:cNvSpPr>
          <p:nvPr/>
        </p:nvSpPr>
        <p:spPr>
          <a:xfrm>
            <a:off x="179511" y="836712"/>
            <a:ext cx="8784977" cy="6840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...so he invented </a:t>
            </a:r>
            <a:r>
              <a:rPr lang="en-CA" altLang="en-US" kern="0" dirty="0"/>
              <a:t>his own hybrid </a:t>
            </a:r>
            <a:r>
              <a:rPr lang="en-CA" altLang="en-US" kern="0" dirty="0">
                <a:solidFill>
                  <a:srgbClr val="7030A0"/>
                </a:solidFill>
              </a:rPr>
              <a:t>geo</a:t>
            </a:r>
            <a:r>
              <a:rPr lang="en-CA" altLang="en-US" kern="0" dirty="0"/>
              <a:t>centric </a:t>
            </a:r>
            <a:r>
              <a:rPr lang="en-CA" altLang="en-US" kern="0" dirty="0" smtClean="0"/>
              <a:t>model:</a:t>
            </a:r>
            <a:endParaRPr lang="en-US" altLang="en-US" kern="0" dirty="0" smtClean="0"/>
          </a:p>
        </p:txBody>
      </p:sp>
      <p:sp>
        <p:nvSpPr>
          <p:cNvPr id="10" name="Rectangle 3"/>
          <p:cNvSpPr txBox="1">
            <a:spLocks noChangeArrowheads="1"/>
          </p:cNvSpPr>
          <p:nvPr/>
        </p:nvSpPr>
        <p:spPr>
          <a:xfrm>
            <a:off x="-273952" y="4281160"/>
            <a:ext cx="7128792" cy="226464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lvl="1"/>
            <a:r>
              <a:rPr lang="en-CA" dirty="0"/>
              <a:t>All 3 </a:t>
            </a:r>
            <a:r>
              <a:rPr lang="en-CA" dirty="0" smtClean="0"/>
              <a:t>observationally </a:t>
            </a:r>
            <a:r>
              <a:rPr lang="en-CA" dirty="0"/>
              <a:t>indistinguishable</a:t>
            </a:r>
          </a:p>
          <a:p>
            <a:pPr lvl="1"/>
            <a:r>
              <a:rPr lang="en-CA" dirty="0"/>
              <a:t>How is </a:t>
            </a:r>
            <a:r>
              <a:rPr lang="en-CA" dirty="0" err="1"/>
              <a:t>Tychonic</a:t>
            </a:r>
            <a:r>
              <a:rPr lang="en-CA" dirty="0"/>
              <a:t> model ‘best of both’?</a:t>
            </a:r>
          </a:p>
        </p:txBody>
      </p:sp>
      <p:pic>
        <p:nvPicPr>
          <p:cNvPr id="6" name="Picture 3" descr="C:\Users\repp\Desktop\NEW - KEEP THIS STUFF\PHYS 175\L2\Background Research\epicycle_conference_bible_1_final 1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84" t="21288" r="3764" b="24055"/>
          <a:stretch/>
        </p:blipFill>
        <p:spPr bwMode="auto">
          <a:xfrm>
            <a:off x="202850" y="1628800"/>
            <a:ext cx="5392443" cy="23762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1636048"/>
            <a:ext cx="3184440" cy="396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79683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smtClean="0"/>
              <a:t>Johannes </a:t>
            </a:r>
            <a:r>
              <a:rPr lang="en-US" altLang="en-US" sz="4000" dirty="0" err="1" smtClean="0"/>
              <a:t>Kepler</a:t>
            </a:r>
            <a:r>
              <a:rPr lang="en-US" altLang="en-US" sz="4000" dirty="0"/>
              <a:t> (1571 – 1630): </a:t>
            </a:r>
            <a:r>
              <a:rPr lang="en-US" altLang="en-US" sz="4000" dirty="0" smtClean="0">
                <a:solidFill>
                  <a:srgbClr val="009999"/>
                </a:solidFill>
              </a:rPr>
              <a:t>Analysis</a:t>
            </a:r>
          </a:p>
        </p:txBody>
      </p:sp>
      <p:sp>
        <p:nvSpPr>
          <p:cNvPr id="12" name="Rectangle 3"/>
          <p:cNvSpPr txBox="1">
            <a:spLocks noChangeArrowheads="1"/>
          </p:cNvSpPr>
          <p:nvPr/>
        </p:nvSpPr>
        <p:spPr>
          <a:xfrm>
            <a:off x="35496" y="836712"/>
            <a:ext cx="9108504" cy="602128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a:t>Gifted mathematician &amp; </a:t>
            </a:r>
            <a:r>
              <a:rPr lang="en-CA" altLang="en-US" kern="0" dirty="0" smtClean="0"/>
              <a:t>astronomer</a:t>
            </a:r>
          </a:p>
          <a:p>
            <a:pPr eaLnBrk="1" hangingPunct="1">
              <a:lnSpc>
                <a:spcPct val="90000"/>
              </a:lnSpc>
            </a:pPr>
            <a:endParaRPr lang="en-CA" altLang="en-US" sz="800" kern="0" dirty="0" smtClean="0"/>
          </a:p>
          <a:p>
            <a:pPr eaLnBrk="1" hangingPunct="1">
              <a:lnSpc>
                <a:spcPct val="90000"/>
              </a:lnSpc>
            </a:pPr>
            <a:r>
              <a:rPr lang="en-CA" altLang="en-US" kern="0" dirty="0"/>
              <a:t>Deeply religious. He believed: </a:t>
            </a:r>
          </a:p>
          <a:p>
            <a:pPr lvl="1" eaLnBrk="1" hangingPunct="1">
              <a:lnSpc>
                <a:spcPct val="90000"/>
              </a:lnSpc>
            </a:pPr>
            <a:r>
              <a:rPr lang="en-CA" altLang="en-US" kern="0" dirty="0"/>
              <a:t>God made the universe according to a </a:t>
            </a:r>
            <a:endParaRPr lang="en-CA" altLang="en-US" kern="0" dirty="0" smtClean="0"/>
          </a:p>
          <a:p>
            <a:pPr marL="457200" lvl="1" indent="0" eaLnBrk="1" hangingPunct="1">
              <a:lnSpc>
                <a:spcPct val="90000"/>
              </a:lnSpc>
              <a:buNone/>
            </a:pPr>
            <a:r>
              <a:rPr lang="en-CA" altLang="en-US" kern="0" dirty="0"/>
              <a:t> </a:t>
            </a:r>
            <a:r>
              <a:rPr lang="en-CA" altLang="en-US" kern="0" dirty="0" smtClean="0"/>
              <a:t>   mathematical plan</a:t>
            </a:r>
            <a:r>
              <a:rPr lang="en-CA" altLang="en-US" kern="0" dirty="0"/>
              <a:t>, which He had called </a:t>
            </a:r>
            <a:endParaRPr lang="en-CA" altLang="en-US" kern="0" dirty="0" smtClean="0"/>
          </a:p>
          <a:p>
            <a:pPr marL="457200" lvl="1" indent="0" eaLnBrk="1" hangingPunct="1">
              <a:lnSpc>
                <a:spcPct val="90000"/>
              </a:lnSpc>
              <a:buNone/>
            </a:pPr>
            <a:r>
              <a:rPr lang="en-CA" altLang="en-US" kern="0" dirty="0"/>
              <a:t> </a:t>
            </a:r>
            <a:r>
              <a:rPr lang="en-CA" altLang="en-US" kern="0" dirty="0" smtClean="0"/>
              <a:t>   him </a:t>
            </a:r>
            <a:r>
              <a:rPr lang="en-CA" altLang="en-US" kern="0" dirty="0"/>
              <a:t>to discover and reveal </a:t>
            </a:r>
            <a:endParaRPr lang="en-CA" altLang="en-US" kern="0" dirty="0" smtClean="0"/>
          </a:p>
          <a:p>
            <a:pPr lvl="1" eaLnBrk="1" hangingPunct="1">
              <a:lnSpc>
                <a:spcPct val="90000"/>
              </a:lnSpc>
            </a:pPr>
            <a:r>
              <a:rPr lang="en-CA" altLang="en-US" kern="0" dirty="0" smtClean="0"/>
              <a:t>Copernican model: Sun=Father</a:t>
            </a:r>
            <a:r>
              <a:rPr lang="en-CA" altLang="en-US" kern="0" dirty="0"/>
              <a:t>, Stars=Son, Rest=Holy Spirit</a:t>
            </a:r>
          </a:p>
          <a:p>
            <a:pPr marL="0" indent="0" eaLnBrk="1" hangingPunct="1">
              <a:lnSpc>
                <a:spcPct val="90000"/>
              </a:lnSpc>
              <a:buNone/>
            </a:pPr>
            <a:endParaRPr lang="en-CA" altLang="en-US" sz="800" kern="0" dirty="0"/>
          </a:p>
          <a:p>
            <a:pPr eaLnBrk="1" hangingPunct="1">
              <a:lnSpc>
                <a:spcPct val="90000"/>
              </a:lnSpc>
            </a:pPr>
            <a:endParaRPr lang="en-CA" altLang="en-US" kern="0" dirty="0"/>
          </a:p>
        </p:txBody>
      </p:sp>
      <p:pic>
        <p:nvPicPr>
          <p:cNvPr id="8" name="Picture 2" descr="http://upload.wikimedia.org/wikipedia/commons/d/d4/Johannes_Kepler_16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817816"/>
            <a:ext cx="1666491" cy="228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365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smtClean="0"/>
              <a:t>Johannes </a:t>
            </a:r>
            <a:r>
              <a:rPr lang="en-US" altLang="en-US" sz="4000" dirty="0" err="1" smtClean="0"/>
              <a:t>Kepler</a:t>
            </a:r>
            <a:r>
              <a:rPr lang="en-US" altLang="en-US" sz="4000" dirty="0"/>
              <a:t> (1571 – 1630): </a:t>
            </a:r>
            <a:r>
              <a:rPr lang="en-US" altLang="en-US" sz="4000" dirty="0" smtClean="0">
                <a:solidFill>
                  <a:srgbClr val="009999"/>
                </a:solidFill>
              </a:rPr>
              <a:t>Analysis</a:t>
            </a:r>
          </a:p>
        </p:txBody>
      </p:sp>
      <mc:AlternateContent xmlns:mc="http://schemas.openxmlformats.org/markup-compatibility/2006" xmlns:a14="http://schemas.microsoft.com/office/drawing/2010/main">
        <mc:Choice Requires="a14">
          <p:sp>
            <p:nvSpPr>
              <p:cNvPr id="12" name="Rectangle 3"/>
              <p:cNvSpPr txBox="1">
                <a:spLocks noChangeArrowheads="1"/>
              </p:cNvSpPr>
              <p:nvPr/>
            </p:nvSpPr>
            <p:spPr>
              <a:xfrm>
                <a:off x="35496" y="836712"/>
                <a:ext cx="9108504" cy="602128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err="1"/>
                  <a:t>Kepler’s</a:t>
                </a:r>
                <a:r>
                  <a:rPr lang="en-CA" altLang="en-US" kern="0" dirty="0"/>
                  <a:t> first big “discovery</a:t>
                </a:r>
                <a:r>
                  <a:rPr lang="en-CA" altLang="en-US" kern="0" dirty="0" smtClean="0"/>
                  <a:t>”:</a:t>
                </a:r>
              </a:p>
              <a:p>
                <a:pPr marL="0" indent="0" eaLnBrk="1" hangingPunct="1">
                  <a:lnSpc>
                    <a:spcPct val="90000"/>
                  </a:lnSpc>
                  <a:buNone/>
                </a:pPr>
                <a:r>
                  <a:rPr lang="en-CA" altLang="en-US" sz="800" kern="0" dirty="0" smtClean="0"/>
                  <a:t> </a:t>
                </a:r>
              </a:p>
              <a:p>
                <a:pPr lvl="1" eaLnBrk="1" hangingPunct="1">
                  <a:lnSpc>
                    <a:spcPct val="90000"/>
                  </a:lnSpc>
                </a:pPr>
                <a:r>
                  <a:rPr lang="en-CA" altLang="en-US" kern="0" dirty="0"/>
                  <a:t>For </a:t>
                </a:r>
                <a:r>
                  <a:rPr lang="en-CA" altLang="en-US" kern="0" dirty="0" smtClean="0"/>
                  <a:t>each Platonic solid, </a:t>
                </a:r>
                <a:r>
                  <a:rPr lang="en-CA" altLang="en-US" kern="0" dirty="0"/>
                  <a:t>inscribe and circumscribe it with spheres, getting a shell </a:t>
                </a:r>
                <a:r>
                  <a:rPr lang="en-CA" altLang="en-US" kern="0" dirty="0" smtClean="0"/>
                  <a:t>with </a:t>
                </a:r>
                <a:r>
                  <a:rPr lang="en-CA" altLang="en-US" kern="0" dirty="0"/>
                  <a:t>thickness </a:t>
                </a:r>
                <a14:m>
                  <m:oMath xmlns:m="http://schemas.openxmlformats.org/officeDocument/2006/math">
                    <m:r>
                      <a:rPr lang="en-CA" altLang="en-US" i="1" kern="0" smtClean="0">
                        <a:latin typeface="Cambria Math"/>
                        <a:ea typeface="Cambria Math"/>
                      </a:rPr>
                      <m:t>∝</m:t>
                    </m:r>
                  </m:oMath>
                </a14:m>
                <a:r>
                  <a:rPr lang="en-CA" altLang="en-US" kern="0" dirty="0" smtClean="0"/>
                  <a:t> radius</a:t>
                </a:r>
              </a:p>
              <a:p>
                <a:pPr lvl="1" eaLnBrk="1" hangingPunct="1">
                  <a:lnSpc>
                    <a:spcPct val="90000"/>
                  </a:lnSpc>
                </a:pPr>
                <a:r>
                  <a:rPr lang="en-CA" altLang="en-US" kern="0" dirty="0" smtClean="0"/>
                  <a:t>Nest the </a:t>
                </a:r>
                <a:r>
                  <a:rPr lang="en-CA" altLang="en-US" kern="0" dirty="0"/>
                  <a:t>five shells in </a:t>
                </a:r>
                <a:r>
                  <a:rPr lang="en-CA" altLang="en-US" kern="0" dirty="0" smtClean="0"/>
                  <a:t>proper order </a:t>
                </a:r>
                <a:r>
                  <a:rPr lang="en-CA" altLang="en-US" kern="0" dirty="0"/>
                  <a:t>and voila, out pops the correct relative radii of </a:t>
                </a:r>
                <a:r>
                  <a:rPr lang="en-CA" altLang="en-US" kern="0" dirty="0" smtClean="0"/>
                  <a:t>all the planets!</a:t>
                </a:r>
                <a:endParaRPr lang="en-CA" altLang="en-US" kern="0" dirty="0"/>
              </a:p>
            </p:txBody>
          </p:sp>
        </mc:Choice>
        <mc:Fallback xmlns="">
          <p:sp>
            <p:nvSpPr>
              <p:cNvPr id="12" name="Rectangle 3"/>
              <p:cNvSpPr txBox="1">
                <a:spLocks noRot="1" noChangeAspect="1" noMove="1" noResize="1" noEditPoints="1" noAdjustHandles="1" noChangeArrowheads="1" noChangeShapeType="1" noTextEdit="1"/>
              </p:cNvSpPr>
              <p:nvPr/>
            </p:nvSpPr>
            <p:spPr>
              <a:xfrm>
                <a:off x="35496" y="836712"/>
                <a:ext cx="9108504" cy="6021288"/>
              </a:xfrm>
              <a:prstGeom prst="rect">
                <a:avLst/>
              </a:prstGeom>
              <a:blipFill rotWithShape="1">
                <a:blip r:embed="rId3"/>
                <a:stretch>
                  <a:fillRect l="-1205" t="-1619"/>
                </a:stretch>
              </a:blipFill>
            </p:spPr>
            <p:txBody>
              <a:bodyPr/>
              <a:lstStyle/>
              <a:p>
                <a:r>
                  <a:rPr lang="en-CA">
                    <a:noFill/>
                  </a:rPr>
                  <a:t> </a:t>
                </a:r>
              </a:p>
            </p:txBody>
          </p:sp>
        </mc:Fallback>
      </mc:AlternateContent>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245421"/>
            <a:ext cx="4776000" cy="2980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080" y="2934886"/>
            <a:ext cx="3434135" cy="329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60161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smtClean="0"/>
              <a:t>Johannes </a:t>
            </a:r>
            <a:r>
              <a:rPr lang="en-US" altLang="en-US" sz="4000" dirty="0" err="1" smtClean="0"/>
              <a:t>Kepler</a:t>
            </a:r>
            <a:r>
              <a:rPr lang="en-US" altLang="en-US" sz="4000" dirty="0"/>
              <a:t> (1571 – 1630): </a:t>
            </a:r>
            <a:r>
              <a:rPr lang="en-US" altLang="en-US" sz="4000" dirty="0" smtClean="0">
                <a:solidFill>
                  <a:srgbClr val="009999"/>
                </a:solidFill>
              </a:rPr>
              <a:t>Analysis</a:t>
            </a:r>
          </a:p>
        </p:txBody>
      </p:sp>
      <p:sp>
        <p:nvSpPr>
          <p:cNvPr id="12" name="Rectangle 3"/>
          <p:cNvSpPr txBox="1">
            <a:spLocks noChangeArrowheads="1"/>
          </p:cNvSpPr>
          <p:nvPr/>
        </p:nvSpPr>
        <p:spPr>
          <a:xfrm>
            <a:off x="35496" y="836712"/>
            <a:ext cx="5688632" cy="602128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1596: </a:t>
            </a:r>
            <a:r>
              <a:rPr lang="en-CA" altLang="en-US" kern="0" dirty="0" err="1" smtClean="0">
                <a:solidFill>
                  <a:srgbClr val="7030A0"/>
                </a:solidFill>
              </a:rPr>
              <a:t>Mysterium</a:t>
            </a:r>
            <a:r>
              <a:rPr lang="en-CA" altLang="en-US" kern="0" dirty="0" smtClean="0">
                <a:solidFill>
                  <a:srgbClr val="7030A0"/>
                </a:solidFill>
              </a:rPr>
              <a:t> </a:t>
            </a:r>
            <a:r>
              <a:rPr lang="en-CA" altLang="en-US" kern="0" dirty="0" err="1">
                <a:solidFill>
                  <a:srgbClr val="7030A0"/>
                </a:solidFill>
              </a:rPr>
              <a:t>Cosmographicum</a:t>
            </a:r>
            <a:r>
              <a:rPr lang="en-CA" altLang="en-US" kern="0" dirty="0">
                <a:solidFill>
                  <a:srgbClr val="7030A0"/>
                </a:solidFill>
              </a:rPr>
              <a:t> </a:t>
            </a:r>
            <a:r>
              <a:rPr lang="en-CA" altLang="en-US" sz="2000" kern="0" dirty="0" smtClean="0"/>
              <a:t>Cosmic Mystery…which </a:t>
            </a:r>
            <a:r>
              <a:rPr lang="en-CA" altLang="en-US" sz="2000" kern="0" dirty="0"/>
              <a:t>Contains the Secret of the Universe; on the Marvelous Proportion of the Celestial Spheres, and on the True and Particular Causes of the Number, Magnitude, and Periodic Motions of the Heavens; Established by Means of the Five Regular Geometric Solids</a:t>
            </a:r>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r>
              <a:rPr lang="en-CA" altLang="en-US" kern="0" dirty="0" smtClean="0"/>
              <a:t>Book</a:t>
            </a:r>
            <a:r>
              <a:rPr lang="en-CA" altLang="en-US" i="1" kern="0" dirty="0" smtClean="0"/>
              <a:t> </a:t>
            </a:r>
            <a:r>
              <a:rPr lang="en-CA" altLang="en-US" kern="0" dirty="0" smtClean="0"/>
              <a:t>caught </a:t>
            </a:r>
            <a:r>
              <a:rPr lang="en-CA" altLang="en-US" kern="0" dirty="0" err="1"/>
              <a:t>Tycho</a:t>
            </a:r>
            <a:r>
              <a:rPr lang="en-CA" altLang="en-US" kern="0" dirty="0"/>
              <a:t> Brahe’s </a:t>
            </a:r>
            <a:r>
              <a:rPr lang="en-CA" altLang="en-US" kern="0" dirty="0" smtClean="0"/>
              <a:t>eye; </a:t>
            </a:r>
            <a:r>
              <a:rPr lang="en-CA" altLang="en-US" kern="0" dirty="0" err="1" smtClean="0"/>
              <a:t>Tycho</a:t>
            </a:r>
            <a:r>
              <a:rPr lang="en-CA" altLang="en-US" kern="0" dirty="0" smtClean="0"/>
              <a:t> took </a:t>
            </a:r>
            <a:r>
              <a:rPr lang="en-CA" altLang="en-US" kern="0" dirty="0"/>
              <a:t>on </a:t>
            </a:r>
            <a:r>
              <a:rPr lang="en-CA" altLang="en-US" kern="0" dirty="0" err="1"/>
              <a:t>Kepler</a:t>
            </a:r>
            <a:r>
              <a:rPr lang="en-CA" altLang="en-US" kern="0" dirty="0"/>
              <a:t> as a </a:t>
            </a:r>
            <a:r>
              <a:rPr lang="en-CA" altLang="en-US" kern="0" dirty="0" smtClean="0"/>
              <a:t>student; gave </a:t>
            </a:r>
            <a:r>
              <a:rPr lang="en-CA" altLang="en-US" kern="0" dirty="0" err="1" smtClean="0"/>
              <a:t>Kepler</a:t>
            </a:r>
            <a:r>
              <a:rPr lang="en-CA" altLang="en-US" kern="0" dirty="0" smtClean="0"/>
              <a:t> his data on Mars</a:t>
            </a:r>
            <a:endParaRPr lang="en-CA" altLang="en-US" kern="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836711"/>
            <a:ext cx="3024336" cy="3825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http://upload.wikimedia.org/wikipedia/commons/2/2b/Tycho_Brah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9694" y="4797152"/>
            <a:ext cx="1216643" cy="180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3458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u="sng" dirty="0" smtClean="0"/>
              <a:t>Physics</a:t>
            </a:r>
            <a:r>
              <a:rPr lang="en-US" altLang="en-US" sz="4000" dirty="0" smtClean="0"/>
              <a:t> </a:t>
            </a:r>
            <a:r>
              <a:rPr lang="en-US" altLang="en-US" sz="4000" dirty="0" err="1" smtClean="0"/>
              <a:t>Kepler</a:t>
            </a:r>
            <a:r>
              <a:rPr lang="en-US" altLang="en-US" sz="4000" dirty="0"/>
              <a:t> </a:t>
            </a:r>
            <a:r>
              <a:rPr lang="en-US" altLang="en-US" sz="4000" dirty="0" smtClean="0"/>
              <a:t>knew:</a:t>
            </a:r>
            <a:endParaRPr lang="en-US" altLang="en-US" sz="4000" dirty="0" smtClean="0">
              <a:solidFill>
                <a:srgbClr val="009999"/>
              </a:solidFill>
            </a:endParaRPr>
          </a:p>
        </p:txBody>
      </p:sp>
      <mc:AlternateContent xmlns:mc="http://schemas.openxmlformats.org/markup-compatibility/2006" xmlns:a14="http://schemas.microsoft.com/office/drawing/2010/main">
        <mc:Choice Requires="a14">
          <p:sp>
            <p:nvSpPr>
              <p:cNvPr id="12" name="Rectangle 3"/>
              <p:cNvSpPr txBox="1">
                <a:spLocks noChangeArrowheads="1"/>
              </p:cNvSpPr>
              <p:nvPr/>
            </p:nvSpPr>
            <p:spPr>
              <a:xfrm>
                <a:off x="35496" y="836712"/>
                <a:ext cx="5976664" cy="602128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a:t>Aristotle: </a:t>
                </a:r>
              </a:p>
              <a:p>
                <a:pPr lvl="1" eaLnBrk="1" hangingPunct="1">
                  <a:lnSpc>
                    <a:spcPct val="90000"/>
                  </a:lnSpc>
                </a:pPr>
                <a14:m>
                  <m:oMath xmlns:m="http://schemas.openxmlformats.org/officeDocument/2006/math">
                    <m:r>
                      <a:rPr lang="en-CA" altLang="en-US" i="1" kern="0" dirty="0" smtClean="0">
                        <a:latin typeface="Cambria Math"/>
                      </a:rPr>
                      <m:t>𝒗</m:t>
                    </m:r>
                    <m:r>
                      <a:rPr lang="en-CA" altLang="en-US" i="1" kern="0" dirty="0" smtClean="0">
                        <a:latin typeface="Cambria Math"/>
                      </a:rPr>
                      <m:t>∝</m:t>
                    </m:r>
                    <m:r>
                      <a:rPr lang="en-CA" altLang="en-US" i="1" kern="0" dirty="0" smtClean="0">
                        <a:latin typeface="Cambria Math"/>
                      </a:rPr>
                      <m:t>𝑭</m:t>
                    </m:r>
                  </m:oMath>
                </a14:m>
                <a:endParaRPr lang="en-CA" altLang="en-US" kern="0" dirty="0"/>
              </a:p>
              <a:p>
                <a:pPr lvl="1" eaLnBrk="1" hangingPunct="1">
                  <a:lnSpc>
                    <a:spcPct val="90000"/>
                  </a:lnSpc>
                </a:pPr>
                <a:r>
                  <a:rPr lang="en-CA" altLang="en-US" kern="0" dirty="0"/>
                  <a:t>Motion caused by consciousness (soul, intelligence, instinct)</a:t>
                </a:r>
              </a:p>
              <a:p>
                <a:pPr lvl="1" eaLnBrk="1" hangingPunct="1">
                  <a:lnSpc>
                    <a:spcPct val="90000"/>
                  </a:lnSpc>
                </a:pPr>
                <a:r>
                  <a:rPr lang="en-CA" altLang="en-US" kern="0" dirty="0"/>
                  <a:t>Consciousness of heavenly bodies is serene, causing simple uniform circular motion (regular motion that can go indefinitely)</a:t>
                </a:r>
              </a:p>
              <a:p>
                <a:pPr eaLnBrk="1" hangingPunct="1">
                  <a:lnSpc>
                    <a:spcPct val="90000"/>
                  </a:lnSpc>
                </a:pPr>
                <a:endParaRPr lang="en-CA" altLang="en-US" sz="800" kern="0" dirty="0"/>
              </a:p>
              <a:p>
                <a:pPr eaLnBrk="1" hangingPunct="1">
                  <a:lnSpc>
                    <a:spcPct val="90000"/>
                  </a:lnSpc>
                </a:pPr>
                <a:r>
                  <a:rPr lang="en-CA" altLang="en-US" kern="0" dirty="0"/>
                  <a:t>William </a:t>
                </a:r>
                <a:r>
                  <a:rPr lang="en-CA" altLang="en-US" kern="0" dirty="0" smtClean="0"/>
                  <a:t>Gilbert:</a:t>
                </a:r>
              </a:p>
              <a:p>
                <a:pPr lvl="1" eaLnBrk="1" hangingPunct="1">
                  <a:lnSpc>
                    <a:spcPct val="90000"/>
                  </a:lnSpc>
                </a:pPr>
                <a:r>
                  <a:rPr lang="en-CA" altLang="en-US" kern="0" dirty="0" smtClean="0"/>
                  <a:t>Theory </a:t>
                </a:r>
                <a:r>
                  <a:rPr lang="en-CA" altLang="en-US" kern="0" dirty="0"/>
                  <a:t>of the magnetic soul of </a:t>
                </a:r>
                <a:r>
                  <a:rPr lang="en-CA" altLang="en-US" kern="0" dirty="0" smtClean="0"/>
                  <a:t>Earth</a:t>
                </a:r>
              </a:p>
              <a:p>
                <a:pPr lvl="1" eaLnBrk="1" hangingPunct="1">
                  <a:lnSpc>
                    <a:spcPct val="90000"/>
                  </a:lnSpc>
                </a:pPr>
                <a:r>
                  <a:rPr lang="en-CA" altLang="en-US" kern="0" dirty="0" smtClean="0"/>
                  <a:t>Magnetism</a:t>
                </a:r>
                <a:r>
                  <a:rPr lang="en-CA" altLang="en-US" kern="0" dirty="0"/>
                  <a:t>, together with </a:t>
                </a:r>
                <a:r>
                  <a:rPr lang="en-CA" altLang="en-US" kern="0" dirty="0" smtClean="0"/>
                  <a:t>conscious-ness</a:t>
                </a:r>
                <a:r>
                  <a:rPr lang="en-CA" altLang="en-US" kern="0" dirty="0"/>
                  <a:t>, causes planetary motions</a:t>
                </a:r>
              </a:p>
            </p:txBody>
          </p:sp>
        </mc:Choice>
        <mc:Fallback xmlns="">
          <p:sp>
            <p:nvSpPr>
              <p:cNvPr id="12" name="Rectangle 3"/>
              <p:cNvSpPr txBox="1">
                <a:spLocks noRot="1" noChangeAspect="1" noMove="1" noResize="1" noEditPoints="1" noAdjustHandles="1" noChangeArrowheads="1" noChangeShapeType="1" noTextEdit="1"/>
              </p:cNvSpPr>
              <p:nvPr/>
            </p:nvSpPr>
            <p:spPr>
              <a:xfrm>
                <a:off x="35496" y="836712"/>
                <a:ext cx="5976664" cy="6021288"/>
              </a:xfrm>
              <a:prstGeom prst="rect">
                <a:avLst/>
              </a:prstGeom>
              <a:blipFill rotWithShape="1">
                <a:blip r:embed="rId3"/>
                <a:stretch>
                  <a:fillRect l="-1837" t="-1619" r="-714"/>
                </a:stretch>
              </a:blipFill>
            </p:spPr>
            <p:txBody>
              <a:bodyPr/>
              <a:lstStyle/>
              <a:p>
                <a:r>
                  <a:rPr lang="en-CA">
                    <a:noFill/>
                  </a:rPr>
                  <a:t> </a:t>
                </a:r>
              </a:p>
            </p:txBody>
          </p:sp>
        </mc:Fallback>
      </mc:AlternateContent>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688" y="1368144"/>
            <a:ext cx="1957071" cy="2621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3689" y="4149080"/>
            <a:ext cx="1957072" cy="2536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0977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u="sng" dirty="0" smtClean="0"/>
              <a:t>Mathematics</a:t>
            </a:r>
            <a:r>
              <a:rPr lang="en-US" altLang="en-US" sz="4000" dirty="0" smtClean="0"/>
              <a:t> </a:t>
            </a:r>
            <a:r>
              <a:rPr lang="en-US" altLang="en-US" sz="4000" dirty="0" err="1" smtClean="0"/>
              <a:t>Kepler</a:t>
            </a:r>
            <a:r>
              <a:rPr lang="en-US" altLang="en-US" sz="4000" dirty="0" smtClean="0"/>
              <a:t> knew:</a:t>
            </a:r>
            <a:endParaRPr lang="en-US" altLang="en-US" sz="4000" dirty="0" smtClean="0">
              <a:solidFill>
                <a:srgbClr val="009999"/>
              </a:solidFill>
            </a:endParaRPr>
          </a:p>
        </p:txBody>
      </p:sp>
      <p:sp>
        <p:nvSpPr>
          <p:cNvPr id="12" name="Rectangle 3"/>
          <p:cNvSpPr txBox="1">
            <a:spLocks noChangeArrowheads="1"/>
          </p:cNvSpPr>
          <p:nvPr/>
        </p:nvSpPr>
        <p:spPr>
          <a:xfrm>
            <a:off x="35496" y="836712"/>
            <a:ext cx="9108504" cy="602128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Archimedes: </a:t>
            </a:r>
            <a:endParaRPr lang="en-CA" altLang="en-US" kern="0" dirty="0"/>
          </a:p>
          <a:p>
            <a:pPr lvl="1" eaLnBrk="1" hangingPunct="1">
              <a:lnSpc>
                <a:spcPct val="90000"/>
              </a:lnSpc>
            </a:pPr>
            <a:r>
              <a:rPr lang="en-CA" altLang="en-US" kern="0" dirty="0" smtClean="0"/>
              <a:t>Finding </a:t>
            </a:r>
            <a:r>
              <a:rPr lang="en-CA" altLang="en-US" kern="0" dirty="0"/>
              <a:t>areas under curves using limits of inscribed and circumscribed polygons (inspired his nested Platonic solids…)</a:t>
            </a:r>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p:txBody>
      </p:sp>
      <p:pic>
        <p:nvPicPr>
          <p:cNvPr id="6" name="Picture 4" descr="http://upload.wikimedia.org/wikipedia/commons/thumb/c/c9/Archimedes_pi.svg/1000px-Archimedes_pi.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331" y="2204864"/>
            <a:ext cx="5838486" cy="19442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639" y="4372065"/>
            <a:ext cx="3322315" cy="2262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txBox="1">
            <a:spLocks noChangeArrowheads="1"/>
          </p:cNvSpPr>
          <p:nvPr/>
        </p:nvSpPr>
        <p:spPr>
          <a:xfrm>
            <a:off x="59448" y="4149080"/>
            <a:ext cx="5232632" cy="270892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lnSpc>
                <a:spcPct val="90000"/>
              </a:lnSpc>
              <a:buNone/>
            </a:pPr>
            <a:endParaRPr lang="en-CA" altLang="en-US" sz="800" kern="0" dirty="0" smtClean="0"/>
          </a:p>
          <a:p>
            <a:pPr marL="0" indent="0" eaLnBrk="1" hangingPunct="1">
              <a:lnSpc>
                <a:spcPct val="90000"/>
              </a:lnSpc>
              <a:buNone/>
            </a:pPr>
            <a:endParaRPr lang="en-CA" altLang="en-US" sz="800" kern="0" dirty="0" smtClean="0"/>
          </a:p>
          <a:p>
            <a:pPr eaLnBrk="1" hangingPunct="1">
              <a:lnSpc>
                <a:spcPct val="90000"/>
              </a:lnSpc>
            </a:pPr>
            <a:r>
              <a:rPr lang="en-CA" altLang="en-US" kern="0" dirty="0" smtClean="0"/>
              <a:t>Nicholas of </a:t>
            </a:r>
            <a:r>
              <a:rPr lang="en-CA" altLang="en-US" kern="0" dirty="0" err="1" smtClean="0"/>
              <a:t>Cusa</a:t>
            </a:r>
            <a:r>
              <a:rPr lang="en-CA" altLang="en-US" kern="0" dirty="0" smtClean="0"/>
              <a:t> (1400s):</a:t>
            </a:r>
          </a:p>
          <a:p>
            <a:pPr lvl="1" eaLnBrk="1" hangingPunct="1">
              <a:lnSpc>
                <a:spcPct val="90000"/>
              </a:lnSpc>
            </a:pPr>
            <a:r>
              <a:rPr lang="en-CA" altLang="en-US" kern="0" dirty="0" smtClean="0"/>
              <a:t>Equivalence, in the limit, of the straight line and circle of infinite radius, or the infinitesimal arc and its chord</a:t>
            </a:r>
          </a:p>
        </p:txBody>
      </p:sp>
    </p:spTree>
    <p:extLst>
      <p:ext uri="{BB962C8B-B14F-4D97-AF65-F5344CB8AC3E}">
        <p14:creationId xmlns:p14="http://schemas.microsoft.com/office/powerpoint/2010/main" val="26611629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u="sng" dirty="0" smtClean="0"/>
              <a:t>Astronomy</a:t>
            </a:r>
            <a:r>
              <a:rPr lang="en-US" altLang="en-US" sz="4000" dirty="0" smtClean="0"/>
              <a:t> </a:t>
            </a:r>
            <a:r>
              <a:rPr lang="en-US" altLang="en-US" sz="4000" dirty="0" err="1" smtClean="0"/>
              <a:t>Kepler</a:t>
            </a:r>
            <a:r>
              <a:rPr lang="en-US" altLang="en-US" sz="4000" dirty="0" smtClean="0"/>
              <a:t> knew:</a:t>
            </a:r>
            <a:endParaRPr lang="en-US" altLang="en-US" sz="4000" dirty="0" smtClean="0">
              <a:solidFill>
                <a:srgbClr val="009999"/>
              </a:solidFill>
            </a:endParaRPr>
          </a:p>
        </p:txBody>
      </p:sp>
      <p:sp>
        <p:nvSpPr>
          <p:cNvPr id="12" name="Rectangle 3"/>
          <p:cNvSpPr txBox="1">
            <a:spLocks noChangeArrowheads="1"/>
          </p:cNvSpPr>
          <p:nvPr/>
        </p:nvSpPr>
        <p:spPr>
          <a:xfrm>
            <a:off x="35496" y="836712"/>
            <a:ext cx="3960440" cy="50405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Ptolemy &amp; Copernicus:</a:t>
            </a: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p:txBody>
      </p:sp>
      <p:sp>
        <p:nvSpPr>
          <p:cNvPr id="8" name="Rectangle 3"/>
          <p:cNvSpPr txBox="1">
            <a:spLocks noChangeArrowheads="1"/>
          </p:cNvSpPr>
          <p:nvPr/>
        </p:nvSpPr>
        <p:spPr>
          <a:xfrm>
            <a:off x="1043608" y="4653136"/>
            <a:ext cx="7776864" cy="43204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lnSpc>
                <a:spcPct val="90000"/>
              </a:lnSpc>
              <a:buNone/>
            </a:pPr>
            <a:r>
              <a:rPr lang="en-CA" altLang="en-US" kern="0" dirty="0"/>
              <a:t>e</a:t>
            </a:r>
            <a:r>
              <a:rPr lang="en-CA" altLang="en-US" kern="0" dirty="0" smtClean="0"/>
              <a:t>ccentric                      epicycle                       </a:t>
            </a:r>
            <a:r>
              <a:rPr lang="en-CA" altLang="en-US" kern="0" dirty="0" err="1" smtClean="0"/>
              <a:t>equant</a:t>
            </a:r>
            <a:endParaRPr lang="en-CA" altLang="en-US" kern="0" dirty="0" smtClean="0"/>
          </a:p>
        </p:txBody>
      </p:sp>
      <p:grpSp>
        <p:nvGrpSpPr>
          <p:cNvPr id="7" name="Group 6"/>
          <p:cNvGrpSpPr/>
          <p:nvPr/>
        </p:nvGrpSpPr>
        <p:grpSpPr>
          <a:xfrm>
            <a:off x="35496" y="1340768"/>
            <a:ext cx="9146892" cy="3168352"/>
            <a:chOff x="-2892" y="1275606"/>
            <a:chExt cx="9146892" cy="3168352"/>
          </a:xfrm>
        </p:grpSpPr>
        <p:pic>
          <p:nvPicPr>
            <p:cNvPr id="9" name="Picture 2" descr="C:\Users\repp\Desktop\NEW - KEEP THIS STUFF\PHYS 175\L4\Background Research\How Kepler Discovered the Elliptical Orbit 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827" t="21202" r="10158" b="52570"/>
            <a:stretch/>
          </p:blipFill>
          <p:spPr bwMode="auto">
            <a:xfrm>
              <a:off x="-2892" y="1275606"/>
              <a:ext cx="6136992"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repp\Desktop\NEW - KEEP THIS STUFF\PHYS 175\L4\Background Research\How Kepler Discovered the Elliptical Orbit 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347" t="47351" r="49062" b="25935"/>
            <a:stretch/>
          </p:blipFill>
          <p:spPr bwMode="auto">
            <a:xfrm>
              <a:off x="6012160" y="1275606"/>
              <a:ext cx="3131840" cy="31683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28922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err="1" smtClean="0"/>
              <a:t>Kepler’s</a:t>
            </a:r>
            <a:r>
              <a:rPr lang="en-US" altLang="en-US" sz="4000" dirty="0" smtClean="0"/>
              <a:t> Goals:</a:t>
            </a:r>
            <a:endParaRPr lang="en-US" altLang="en-US" sz="4000" dirty="0" smtClean="0">
              <a:solidFill>
                <a:srgbClr val="009999"/>
              </a:solidFill>
            </a:endParaRPr>
          </a:p>
        </p:txBody>
      </p:sp>
      <p:sp>
        <p:nvSpPr>
          <p:cNvPr id="12" name="Rectangle 3"/>
          <p:cNvSpPr txBox="1">
            <a:spLocks noChangeArrowheads="1"/>
          </p:cNvSpPr>
          <p:nvPr/>
        </p:nvSpPr>
        <p:spPr>
          <a:xfrm>
            <a:off x="35496" y="836712"/>
            <a:ext cx="8928992" cy="100811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b="1" kern="0" dirty="0"/>
              <a:t>Perfect accuracy </a:t>
            </a:r>
            <a:r>
              <a:rPr lang="en-CA" altLang="en-US" kern="0" dirty="0"/>
              <a:t>in reproducing observations</a:t>
            </a:r>
          </a:p>
          <a:p>
            <a:pPr eaLnBrk="1" hangingPunct="1">
              <a:lnSpc>
                <a:spcPct val="90000"/>
              </a:lnSpc>
            </a:pPr>
            <a:r>
              <a:rPr lang="en-CA" altLang="en-US" kern="0" dirty="0"/>
              <a:t>A unified model based on </a:t>
            </a:r>
            <a:r>
              <a:rPr lang="en-CA" altLang="en-US" b="1" kern="0" dirty="0"/>
              <a:t>physical </a:t>
            </a:r>
            <a:r>
              <a:rPr lang="en-CA" altLang="en-US" b="1" kern="0" dirty="0" smtClean="0"/>
              <a:t>causes</a:t>
            </a: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844824"/>
            <a:ext cx="2454073" cy="193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C:\Users\repp\Desktop\NEW - KEEP THIS STUFF\PHYS 175\L4\Background Research\How Kepler Discovered the Elliptical Orbit 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347" t="46209" r="49062" b="28254"/>
          <a:stretch/>
        </p:blipFill>
        <p:spPr bwMode="auto">
          <a:xfrm>
            <a:off x="3419872" y="1855650"/>
            <a:ext cx="2160240" cy="193144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1115616" y="3861048"/>
            <a:ext cx="5328592" cy="43204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lnSpc>
                <a:spcPct val="90000"/>
              </a:lnSpc>
              <a:buNone/>
            </a:pPr>
            <a:r>
              <a:rPr lang="en-CA" altLang="en-US" kern="0" dirty="0" smtClean="0">
                <a:solidFill>
                  <a:srgbClr val="7030A0"/>
                </a:solidFill>
              </a:rPr>
              <a:t>ridiculous        plausibly physical</a:t>
            </a:r>
          </a:p>
        </p:txBody>
      </p:sp>
      <p:sp>
        <p:nvSpPr>
          <p:cNvPr id="14" name="Rectangle 3"/>
          <p:cNvSpPr txBox="1">
            <a:spLocks noChangeArrowheads="1"/>
          </p:cNvSpPr>
          <p:nvPr/>
        </p:nvSpPr>
        <p:spPr>
          <a:xfrm>
            <a:off x="0" y="4653136"/>
            <a:ext cx="9144000" cy="187220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lnSpc>
                <a:spcPct val="90000"/>
              </a:lnSpc>
              <a:buNone/>
            </a:pPr>
            <a:r>
              <a:rPr lang="en-CA" altLang="en-US" kern="0" dirty="0" smtClean="0"/>
              <a:t>“But </a:t>
            </a:r>
            <a:r>
              <a:rPr lang="en-CA" altLang="en-US" kern="0" dirty="0"/>
              <a:t>whoever is too stupid to understand astronomical science, or too weak </a:t>
            </a:r>
            <a:r>
              <a:rPr lang="en-CA" altLang="en-US" kern="0" dirty="0" smtClean="0"/>
              <a:t>to </a:t>
            </a:r>
            <a:r>
              <a:rPr lang="en-CA" altLang="en-US" kern="0" dirty="0"/>
              <a:t>believe Copernicus without affecting his faith, I will advise him that…he mind </a:t>
            </a:r>
            <a:r>
              <a:rPr lang="en-CA" altLang="en-US" kern="0" dirty="0" smtClean="0"/>
              <a:t>his </a:t>
            </a:r>
            <a:r>
              <a:rPr lang="en-CA" altLang="en-US" kern="0" dirty="0"/>
              <a:t>own business and betake himself home to scratch his own dirt patch…”</a:t>
            </a:r>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p:txBody>
      </p:sp>
      <p:pic>
        <p:nvPicPr>
          <p:cNvPr id="15" name="Picture 2" descr="http://upload.wikimedia.org/wikipedia/commons/d/d4/Johannes_Kepler_161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2257" y="188640"/>
            <a:ext cx="1302231" cy="178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2572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err="1" smtClean="0"/>
              <a:t>Kepler’s</a:t>
            </a:r>
            <a:r>
              <a:rPr lang="en-US" altLang="en-US" sz="4000" dirty="0" smtClean="0"/>
              <a:t> “War with Mars”</a:t>
            </a:r>
            <a:endParaRPr lang="en-US" altLang="en-US" sz="4000" dirty="0" smtClean="0">
              <a:solidFill>
                <a:srgbClr val="009999"/>
              </a:solidFill>
            </a:endParaRPr>
          </a:p>
        </p:txBody>
      </p:sp>
      <mc:AlternateContent xmlns:mc="http://schemas.openxmlformats.org/markup-compatibility/2006" xmlns:a14="http://schemas.microsoft.com/office/drawing/2010/main">
        <mc:Choice Requires="a14">
          <p:sp>
            <p:nvSpPr>
              <p:cNvPr id="12" name="Rectangle 3"/>
              <p:cNvSpPr txBox="1">
                <a:spLocks noChangeArrowheads="1"/>
              </p:cNvSpPr>
              <p:nvPr/>
            </p:nvSpPr>
            <p:spPr>
              <a:xfrm>
                <a:off x="-32648" y="3429000"/>
                <a:ext cx="8928992" cy="25683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Vicarious Hypothesis</a:t>
                </a:r>
              </a:p>
              <a:p>
                <a:pPr lvl="1" eaLnBrk="1" hangingPunct="1">
                  <a:lnSpc>
                    <a:spcPct val="90000"/>
                  </a:lnSpc>
                </a:pPr>
                <a:r>
                  <a:rPr lang="en-CA" altLang="en-US" sz="2800" kern="0" dirty="0" smtClean="0"/>
                  <a:t>Tried</a:t>
                </a:r>
                <a:r>
                  <a:rPr lang="en-CA" altLang="en-US" sz="2800" b="1" kern="0" dirty="0" smtClean="0"/>
                  <a:t> non</a:t>
                </a:r>
                <a:r>
                  <a:rPr lang="en-CA" altLang="en-US" sz="2800" kern="0" dirty="0" smtClean="0"/>
                  <a:t>-equal eccentric and </a:t>
                </a:r>
                <a:r>
                  <a:rPr lang="en-CA" altLang="en-US" sz="2800" kern="0" dirty="0" err="1" smtClean="0"/>
                  <a:t>equant</a:t>
                </a:r>
                <a:r>
                  <a:rPr lang="en-CA" altLang="en-US" sz="2800" kern="0" dirty="0" smtClean="0"/>
                  <a:t>: </a:t>
                </a:r>
                <a14:m>
                  <m:oMath xmlns:m="http://schemas.openxmlformats.org/officeDocument/2006/math">
                    <m:r>
                      <a:rPr lang="en-CA" altLang="en-US" sz="2800" b="0" i="1" kern="0" smtClean="0">
                        <a:latin typeface="Cambria Math"/>
                      </a:rPr>
                      <m:t>𝑓</m:t>
                    </m:r>
                    <m:r>
                      <a:rPr lang="en-CA" altLang="en-US" sz="2800" b="0" i="1" kern="0" smtClean="0">
                        <a:latin typeface="Cambria Math"/>
                        <a:ea typeface="Cambria Math"/>
                      </a:rPr>
                      <m:t>≠</m:t>
                    </m:r>
                    <m:r>
                      <a:rPr lang="en-CA" altLang="en-US" sz="2800" b="0" i="1" kern="0" smtClean="0">
                        <a:latin typeface="Cambria Math"/>
                        <a:ea typeface="Cambria Math"/>
                      </a:rPr>
                      <m:t>𝑔</m:t>
                    </m:r>
                  </m:oMath>
                </a14:m>
                <a:r>
                  <a:rPr lang="en-CA" altLang="en-US" sz="2800" kern="0" dirty="0" smtClean="0"/>
                  <a:t> </a:t>
                </a:r>
              </a:p>
              <a:p>
                <a:pPr lvl="1" eaLnBrk="1" hangingPunct="1">
                  <a:lnSpc>
                    <a:spcPct val="90000"/>
                  </a:lnSpc>
                </a:pPr>
                <a:r>
                  <a:rPr lang="en-CA" altLang="en-US" sz="2800" kern="0" dirty="0"/>
                  <a:t>Gave longitudes that fit </a:t>
                </a:r>
                <a:r>
                  <a:rPr lang="en-CA" altLang="en-US" sz="2800" kern="0" dirty="0" err="1"/>
                  <a:t>Tycho’s</a:t>
                </a:r>
                <a:r>
                  <a:rPr lang="en-CA" altLang="en-US" sz="2800" kern="0" dirty="0"/>
                  <a:t> data within </a:t>
                </a:r>
                <a:r>
                  <a:rPr lang="en-CA" altLang="en-US" sz="2800" kern="0" dirty="0" smtClean="0"/>
                  <a:t>2</a:t>
                </a:r>
                <a:r>
                  <a:rPr lang="en-CA" altLang="en-US" sz="2800" kern="0" dirty="0"/>
                  <a:t>’ </a:t>
                </a:r>
                <a:r>
                  <a:rPr lang="en-CA" altLang="en-US" sz="2800" kern="0" dirty="0" smtClean="0"/>
                  <a:t>error</a:t>
                </a:r>
              </a:p>
              <a:p>
                <a:pPr lvl="1" eaLnBrk="1" hangingPunct="1">
                  <a:lnSpc>
                    <a:spcPct val="90000"/>
                  </a:lnSpc>
                </a:pPr>
                <a:r>
                  <a:rPr lang="en-CA" altLang="en-US" sz="2800" kern="0" dirty="0" smtClean="0"/>
                  <a:t>…but wrong latitudes and distances</a:t>
                </a:r>
                <a:endParaRPr lang="en-CA" altLang="en-US" sz="2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a:p>
                <a:pPr eaLnBrk="1" hangingPunct="1">
                  <a:lnSpc>
                    <a:spcPct val="90000"/>
                  </a:lnSpc>
                </a:pPr>
                <a:endParaRPr lang="en-CA" altLang="en-US" sz="800" kern="0" dirty="0" smtClean="0"/>
              </a:p>
              <a:p>
                <a:pPr eaLnBrk="1" hangingPunct="1">
                  <a:lnSpc>
                    <a:spcPct val="90000"/>
                  </a:lnSpc>
                </a:pPr>
                <a:endParaRPr lang="en-CA" altLang="en-US" sz="800" kern="0" dirty="0"/>
              </a:p>
            </p:txBody>
          </p:sp>
        </mc:Choice>
        <mc:Fallback xmlns="">
          <p:sp>
            <p:nvSpPr>
              <p:cNvPr id="12" name="Rectangle 3"/>
              <p:cNvSpPr txBox="1">
                <a:spLocks noRot="1" noChangeAspect="1" noMove="1" noResize="1" noEditPoints="1" noAdjustHandles="1" noChangeArrowheads="1" noChangeShapeType="1" noTextEdit="1"/>
              </p:cNvSpPr>
              <p:nvPr/>
            </p:nvSpPr>
            <p:spPr>
              <a:xfrm>
                <a:off x="-32648" y="3429000"/>
                <a:ext cx="8928992" cy="2568376"/>
              </a:xfrm>
              <a:prstGeom prst="rect">
                <a:avLst/>
              </a:prstGeom>
              <a:blipFill rotWithShape="1">
                <a:blip r:embed="rId3"/>
                <a:stretch>
                  <a:fillRect l="-1230" t="-3800"/>
                </a:stretch>
              </a:blipFill>
            </p:spPr>
            <p:txBody>
              <a:bodyPr/>
              <a:lstStyle/>
              <a:p>
                <a:r>
                  <a:rPr lang="en-CA">
                    <a:noFill/>
                  </a:rPr>
                  <a:t> </a:t>
                </a:r>
              </a:p>
            </p:txBody>
          </p:sp>
        </mc:Fallback>
      </mc:AlternateContent>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06" y="908720"/>
            <a:ext cx="3840426" cy="230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C:\Users\rjepp\Documents\COURSES\PHYS 175 - W 2014\PHYS 175 - Lectures\Figures\Kepler Vicarious Hypothesis - Cropped.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509" t="3764" r="-7612" b="-3764"/>
          <a:stretch/>
        </p:blipFill>
        <p:spPr bwMode="auto">
          <a:xfrm rot="16200000">
            <a:off x="5241838" y="-296709"/>
            <a:ext cx="2535933" cy="448343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32820"/>
          <a:stretch/>
        </p:blipFill>
        <p:spPr bwMode="auto">
          <a:xfrm>
            <a:off x="4572000" y="5589240"/>
            <a:ext cx="4063695" cy="1150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17917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smtClean="0"/>
              <a:t>Astronomy is the Oldest Natural Science</a:t>
            </a:r>
            <a:endParaRPr lang="en-US" sz="4000" dirty="0"/>
          </a:p>
        </p:txBody>
      </p:sp>
      <p:sp>
        <p:nvSpPr>
          <p:cNvPr id="3" name="Rectangle 3"/>
          <p:cNvSpPr txBox="1">
            <a:spLocks noChangeArrowheads="1"/>
          </p:cNvSpPr>
          <p:nvPr/>
        </p:nvSpPr>
        <p:spPr>
          <a:xfrm>
            <a:off x="158358" y="764705"/>
            <a:ext cx="8985641" cy="648071"/>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Ancient Greeks</a:t>
            </a:r>
          </a:p>
          <a:p>
            <a:pPr eaLnBrk="1" hangingPunct="1">
              <a:buFont typeface="Wingdings" charset="2"/>
              <a:buNone/>
            </a:pPr>
            <a:endParaRPr lang="en-US" kern="0" dirty="0"/>
          </a:p>
        </p:txBody>
      </p:sp>
      <p:sp>
        <p:nvSpPr>
          <p:cNvPr id="13" name="Rectangle 3"/>
          <p:cNvSpPr txBox="1">
            <a:spLocks noChangeArrowheads="1"/>
          </p:cNvSpPr>
          <p:nvPr/>
        </p:nvSpPr>
        <p:spPr>
          <a:xfrm>
            <a:off x="73796" y="5433331"/>
            <a:ext cx="9143999" cy="1424669"/>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600 BC (Thales) – 100 AD (Ptolemy): Natural vs. supernatural explanations; Reasoning from observations; </a:t>
            </a:r>
            <a:r>
              <a:rPr lang="en-US" kern="0" dirty="0">
                <a:solidFill>
                  <a:srgbClr val="7030A0"/>
                </a:solidFill>
              </a:rPr>
              <a:t>Sky is 3D</a:t>
            </a:r>
            <a:r>
              <a:rPr lang="en-US" kern="0" dirty="0"/>
              <a:t>; </a:t>
            </a:r>
            <a:r>
              <a:rPr lang="en-US" kern="0" dirty="0" smtClean="0"/>
              <a:t>Detailed mathematical models of the cosmos. </a:t>
            </a:r>
            <a:endParaRPr lang="en-US" kern="0" dirty="0"/>
          </a:p>
        </p:txBody>
      </p:sp>
      <p:pic>
        <p:nvPicPr>
          <p:cNvPr id="114696" name="Picture 8" descr="File:Aristarchus wor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440154"/>
            <a:ext cx="4838700" cy="32194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http://www.crystalinks.com/harmonyspheresalchem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358" y="2132856"/>
            <a:ext cx="3044057" cy="3155219"/>
          </a:xfrm>
          <a:prstGeom prst="rect">
            <a:avLst/>
          </a:prstGeom>
          <a:noFill/>
          <a:extLst>
            <a:ext uri="{909E8E84-426E-40DD-AFC4-6F175D3DCCD1}">
              <a14:hiddenFill xmlns:a14="http://schemas.microsoft.com/office/drawing/2010/main">
                <a:solidFill>
                  <a:srgbClr val="FFFFFF"/>
                </a:solidFill>
              </a14:hiddenFill>
            </a:ext>
          </a:extLst>
        </p:spPr>
      </p:pic>
      <p:pic>
        <p:nvPicPr>
          <p:cNvPr id="114694" name="Picture 6" descr="http://snews.bnl.gov/popsci/hipparchu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772" y="1803524"/>
            <a:ext cx="3029424" cy="348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3420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err="1" smtClean="0"/>
              <a:t>Kepler’s</a:t>
            </a:r>
            <a:r>
              <a:rPr lang="en-US" altLang="en-US" sz="4000" dirty="0" smtClean="0"/>
              <a:t> “War with Mars”</a:t>
            </a:r>
            <a:endParaRPr lang="en-US" altLang="en-US" sz="4000" dirty="0" smtClean="0">
              <a:solidFill>
                <a:srgbClr val="009999"/>
              </a:solidFill>
            </a:endParaRPr>
          </a:p>
        </p:txBody>
      </p:sp>
      <mc:AlternateContent xmlns:mc="http://schemas.openxmlformats.org/markup-compatibility/2006" xmlns:a14="http://schemas.microsoft.com/office/drawing/2010/main">
        <mc:Choice Requires="a14">
          <p:sp>
            <p:nvSpPr>
              <p:cNvPr id="12" name="Rectangle 3"/>
              <p:cNvSpPr txBox="1">
                <a:spLocks noChangeArrowheads="1"/>
              </p:cNvSpPr>
              <p:nvPr/>
            </p:nvSpPr>
            <p:spPr>
              <a:xfrm>
                <a:off x="-32648" y="3429000"/>
                <a:ext cx="8928992" cy="331236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Vicarious Hypothesis</a:t>
                </a:r>
              </a:p>
              <a:p>
                <a:pPr lvl="1" eaLnBrk="1" hangingPunct="1">
                  <a:lnSpc>
                    <a:spcPct val="90000"/>
                  </a:lnSpc>
                </a:pPr>
                <a:r>
                  <a:rPr lang="en-CA" altLang="en-US" sz="2800" kern="0" dirty="0" smtClean="0"/>
                  <a:t>Tried</a:t>
                </a:r>
                <a:r>
                  <a:rPr lang="en-CA" altLang="en-US" sz="2800" b="1" kern="0" dirty="0" smtClean="0"/>
                  <a:t> equal</a:t>
                </a:r>
                <a:r>
                  <a:rPr lang="en-CA" altLang="en-US" sz="2800" kern="0" dirty="0" smtClean="0"/>
                  <a:t> eccentric and </a:t>
                </a:r>
                <a:r>
                  <a:rPr lang="en-CA" altLang="en-US" sz="2800" kern="0" dirty="0" err="1" smtClean="0"/>
                  <a:t>equant</a:t>
                </a:r>
                <a:r>
                  <a:rPr lang="en-CA" altLang="en-US" sz="2800" kern="0" dirty="0" smtClean="0"/>
                  <a:t>: </a:t>
                </a:r>
                <a14:m>
                  <m:oMath xmlns:m="http://schemas.openxmlformats.org/officeDocument/2006/math">
                    <m:r>
                      <a:rPr lang="en-CA" altLang="en-US" sz="2800" b="0" i="1" kern="0" smtClean="0">
                        <a:latin typeface="Cambria Math"/>
                      </a:rPr>
                      <m:t>𝑓</m:t>
                    </m:r>
                    <m:r>
                      <a:rPr lang="en-CA" altLang="en-US" sz="2800" b="0" i="1" kern="0" smtClean="0">
                        <a:latin typeface="Cambria Math"/>
                        <a:ea typeface="Cambria Math"/>
                      </a:rPr>
                      <m:t>=</m:t>
                    </m:r>
                    <m:r>
                      <a:rPr lang="en-CA" altLang="en-US" sz="2800" b="0" i="1" kern="0" smtClean="0">
                        <a:latin typeface="Cambria Math"/>
                        <a:ea typeface="Cambria Math"/>
                      </a:rPr>
                      <m:t>𝑔</m:t>
                    </m:r>
                  </m:oMath>
                </a14:m>
                <a:r>
                  <a:rPr lang="en-CA" altLang="en-US" sz="2800" kern="0" dirty="0" smtClean="0"/>
                  <a:t> </a:t>
                </a:r>
              </a:p>
              <a:p>
                <a:pPr lvl="1" eaLnBrk="1" hangingPunct="1">
                  <a:lnSpc>
                    <a:spcPct val="90000"/>
                  </a:lnSpc>
                </a:pPr>
                <a:r>
                  <a:rPr lang="en-CA" altLang="en-US" sz="2800" kern="0" dirty="0"/>
                  <a:t>Gave </a:t>
                </a:r>
                <a:r>
                  <a:rPr lang="en-CA" altLang="en-US" sz="2800" kern="0" dirty="0" smtClean="0"/>
                  <a:t>right distances</a:t>
                </a:r>
              </a:p>
              <a:p>
                <a:pPr lvl="1" eaLnBrk="1" hangingPunct="1">
                  <a:lnSpc>
                    <a:spcPct val="90000"/>
                  </a:lnSpc>
                </a:pPr>
                <a:r>
                  <a:rPr lang="en-CA" altLang="en-US" sz="2800" kern="0" dirty="0" smtClean="0"/>
                  <a:t>…but wrong latitudes (8’ error…unacceptable)</a:t>
                </a:r>
              </a:p>
              <a:p>
                <a:pPr lvl="1" eaLnBrk="1" hangingPunct="1">
                  <a:lnSpc>
                    <a:spcPct val="90000"/>
                  </a:lnSpc>
                </a:pPr>
                <a:endParaRPr lang="en-CA" altLang="en-US" sz="2800" kern="0" dirty="0"/>
              </a:p>
              <a:p>
                <a:pPr marL="457200" lvl="1" indent="0" eaLnBrk="1" hangingPunct="1">
                  <a:lnSpc>
                    <a:spcPct val="90000"/>
                  </a:lnSpc>
                  <a:buNone/>
                </a:pPr>
                <a:r>
                  <a:rPr lang="en-CA" altLang="en-US" sz="2000" kern="0" dirty="0" smtClean="0"/>
                  <a:t>“If </a:t>
                </a:r>
                <a:r>
                  <a:rPr lang="en-CA" altLang="en-US" sz="2000" kern="0" dirty="0"/>
                  <a:t>this wearisome method has filled you with loathing, it should more properly fill you with compassion for me, as I have gone through it at least 70 times</a:t>
                </a:r>
                <a:r>
                  <a:rPr lang="en-CA" altLang="en-US" sz="2000" kern="0" dirty="0" smtClean="0"/>
                  <a:t>...”</a:t>
                </a:r>
                <a:endParaRPr lang="en-CA" altLang="en-US" sz="2000" kern="0" dirty="0"/>
              </a:p>
            </p:txBody>
          </p:sp>
        </mc:Choice>
        <mc:Fallback xmlns="">
          <p:sp>
            <p:nvSpPr>
              <p:cNvPr id="12" name="Rectangle 3"/>
              <p:cNvSpPr txBox="1">
                <a:spLocks noRot="1" noChangeAspect="1" noMove="1" noResize="1" noEditPoints="1" noAdjustHandles="1" noChangeArrowheads="1" noChangeShapeType="1" noTextEdit="1"/>
              </p:cNvSpPr>
              <p:nvPr/>
            </p:nvSpPr>
            <p:spPr>
              <a:xfrm>
                <a:off x="-32648" y="3429000"/>
                <a:ext cx="8928992" cy="3312368"/>
              </a:xfrm>
              <a:prstGeom prst="rect">
                <a:avLst/>
              </a:prstGeom>
              <a:blipFill rotWithShape="1">
                <a:blip r:embed="rId3"/>
                <a:stretch>
                  <a:fillRect l="-1230" t="-2947"/>
                </a:stretch>
              </a:blipFill>
            </p:spPr>
            <p:txBody>
              <a:bodyPr/>
              <a:lstStyle/>
              <a:p>
                <a:r>
                  <a:rPr lang="en-CA">
                    <a:noFill/>
                  </a:rPr>
                  <a:t> </a:t>
                </a:r>
              </a:p>
            </p:txBody>
          </p:sp>
        </mc:Fallback>
      </mc:AlternateContent>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06" y="908720"/>
            <a:ext cx="3840426" cy="230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C:\Users\rjepp\Documents\COURSES\PHYS 175 - W 2014\PHYS 175 - Lectures\Figures\Kepler Vicarious Hypothesis - Cropped.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509" t="3764" r="-7612" b="-3764"/>
          <a:stretch/>
        </p:blipFill>
        <p:spPr bwMode="auto">
          <a:xfrm rot="16200000">
            <a:off x="5241838" y="-296709"/>
            <a:ext cx="2535933" cy="448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717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err="1" smtClean="0"/>
              <a:t>Kepler’s</a:t>
            </a:r>
            <a:r>
              <a:rPr lang="en-US" altLang="en-US" sz="4000" dirty="0" smtClean="0"/>
              <a:t> “War with Mars”</a:t>
            </a:r>
            <a:endParaRPr lang="en-US" altLang="en-US" sz="4000" dirty="0" smtClean="0">
              <a:solidFill>
                <a:srgbClr val="009999"/>
              </a:solidFill>
            </a:endParaRPr>
          </a:p>
        </p:txBody>
      </p:sp>
      <p:sp>
        <p:nvSpPr>
          <p:cNvPr id="12" name="Rectangle 3"/>
          <p:cNvSpPr txBox="1">
            <a:spLocks noChangeArrowheads="1"/>
          </p:cNvSpPr>
          <p:nvPr/>
        </p:nvSpPr>
        <p:spPr>
          <a:xfrm>
            <a:off x="2699792" y="836712"/>
            <a:ext cx="6444208" cy="273630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Completely overhauled Earth’s orbit</a:t>
            </a:r>
          </a:p>
          <a:p>
            <a:pPr lvl="1" eaLnBrk="1" hangingPunct="1">
              <a:lnSpc>
                <a:spcPct val="90000"/>
              </a:lnSpc>
            </a:pPr>
            <a:r>
              <a:rPr lang="en-CA" altLang="en-US" sz="2800" kern="0" dirty="0" smtClean="0"/>
              <a:t>All data observed from Earth, but Earth’s orbit unknown</a:t>
            </a:r>
          </a:p>
          <a:p>
            <a:pPr lvl="1" eaLnBrk="1" hangingPunct="1">
              <a:lnSpc>
                <a:spcPct val="90000"/>
              </a:lnSpc>
            </a:pPr>
            <a:r>
              <a:rPr lang="en-CA" altLang="en-US" sz="2800" kern="0" dirty="0" smtClean="0"/>
              <a:t>Unification: Best agreement with data if </a:t>
            </a:r>
            <a:r>
              <a:rPr lang="en-CA" altLang="en-US" sz="2800" i="1" kern="0" dirty="0" smtClean="0"/>
              <a:t>all</a:t>
            </a:r>
            <a:r>
              <a:rPr lang="en-CA" altLang="en-US" sz="2800" kern="0" dirty="0" smtClean="0"/>
              <a:t> planets have </a:t>
            </a:r>
            <a:r>
              <a:rPr lang="en-CA" altLang="en-US" sz="2800" b="1" kern="0" dirty="0" smtClean="0"/>
              <a:t>equal</a:t>
            </a:r>
            <a:r>
              <a:rPr lang="en-CA" altLang="en-US" sz="2800" kern="0" dirty="0" smtClean="0"/>
              <a:t> eccentric and </a:t>
            </a:r>
            <a:r>
              <a:rPr lang="en-CA" altLang="en-US" sz="2800" kern="0" dirty="0" err="1" smtClean="0"/>
              <a:t>equant</a:t>
            </a:r>
            <a:r>
              <a:rPr lang="en-CA" altLang="en-US" sz="2800" kern="0" dirty="0" smtClean="0"/>
              <a:t> (like foci of ellipse)</a:t>
            </a:r>
          </a:p>
        </p:txBody>
      </p:sp>
      <p:pic>
        <p:nvPicPr>
          <p:cNvPr id="6" name="Picture 2" descr="C:\Users\repp\Desktop\NEW - KEEP THIS STUFF\PHYS 175\L4\Background Research\How Kepler Discovered the Elliptical Orbit 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852" t="35450" r="42619" b="41190"/>
          <a:stretch/>
        </p:blipFill>
        <p:spPr bwMode="auto">
          <a:xfrm>
            <a:off x="60583" y="980728"/>
            <a:ext cx="2639209" cy="2520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3618404"/>
            <a:ext cx="2339752" cy="314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txBox="1">
            <a:spLocks noChangeArrowheads="1"/>
          </p:cNvSpPr>
          <p:nvPr/>
        </p:nvSpPr>
        <p:spPr>
          <a:xfrm>
            <a:off x="288032" y="4509120"/>
            <a:ext cx="5796136" cy="122413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lnSpc>
                <a:spcPct val="90000"/>
              </a:lnSpc>
              <a:buNone/>
            </a:pPr>
            <a:r>
              <a:rPr lang="en-CA" altLang="en-US" kern="0" dirty="0" smtClean="0"/>
              <a:t>…but </a:t>
            </a:r>
            <a:r>
              <a:rPr lang="en-CA" altLang="en-US" kern="0" dirty="0" err="1" smtClean="0"/>
              <a:t>Kepler</a:t>
            </a:r>
            <a:r>
              <a:rPr lang="en-CA" altLang="en-US" kern="0" dirty="0" smtClean="0"/>
              <a:t> was still using circles with eccentric and </a:t>
            </a:r>
            <a:r>
              <a:rPr lang="en-CA" altLang="en-US" kern="0" dirty="0" err="1" smtClean="0"/>
              <a:t>equant</a:t>
            </a:r>
            <a:r>
              <a:rPr lang="en-CA" altLang="en-US" kern="0" dirty="0" smtClean="0"/>
              <a:t> (like Ptolemy), </a:t>
            </a:r>
            <a:r>
              <a:rPr lang="en-CA" altLang="en-US" b="1" kern="0" dirty="0" smtClean="0"/>
              <a:t>not </a:t>
            </a:r>
            <a:r>
              <a:rPr lang="en-CA" altLang="en-US" kern="0" dirty="0" smtClean="0"/>
              <a:t>ellipse.</a:t>
            </a:r>
          </a:p>
        </p:txBody>
      </p:sp>
    </p:spTree>
    <p:extLst>
      <p:ext uri="{BB962C8B-B14F-4D97-AF65-F5344CB8AC3E}">
        <p14:creationId xmlns:p14="http://schemas.microsoft.com/office/powerpoint/2010/main" val="3043481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err="1" smtClean="0"/>
              <a:t>Kepler’s</a:t>
            </a:r>
            <a:r>
              <a:rPr lang="en-US" altLang="en-US" sz="4000" dirty="0" smtClean="0"/>
              <a:t> “War with Mars”</a:t>
            </a:r>
            <a:endParaRPr lang="en-US" altLang="en-US" sz="4000" dirty="0" smtClean="0">
              <a:solidFill>
                <a:srgbClr val="009999"/>
              </a:solidFill>
            </a:endParaRPr>
          </a:p>
        </p:txBody>
      </p:sp>
      <mc:AlternateContent xmlns:mc="http://schemas.openxmlformats.org/markup-compatibility/2006" xmlns:a14="http://schemas.microsoft.com/office/drawing/2010/main">
        <mc:Choice Requires="a14">
          <p:sp>
            <p:nvSpPr>
              <p:cNvPr id="12" name="Rectangle 3"/>
              <p:cNvSpPr txBox="1">
                <a:spLocks noChangeArrowheads="1"/>
              </p:cNvSpPr>
              <p:nvPr/>
            </p:nvSpPr>
            <p:spPr>
              <a:xfrm>
                <a:off x="107504" y="882100"/>
                <a:ext cx="5904656" cy="273630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Kepler’s “</a:t>
                </a:r>
                <a:r>
                  <a:rPr lang="en-CA" altLang="en-US" b="1" kern="0" dirty="0" smtClean="0"/>
                  <a:t>distance law</a:t>
                </a:r>
                <a:r>
                  <a:rPr lang="en-CA" altLang="en-US" kern="0" dirty="0" smtClean="0"/>
                  <a:t>”:</a:t>
                </a:r>
              </a:p>
              <a:p>
                <a:pPr lvl="1" eaLnBrk="1" hangingPunct="1">
                  <a:lnSpc>
                    <a:spcPct val="90000"/>
                  </a:lnSpc>
                </a:pPr>
                <a:r>
                  <a:rPr lang="en-CA" sz="2600" dirty="0" smtClean="0"/>
                  <a:t>Noticed </a:t>
                </a:r>
                <a:r>
                  <a:rPr lang="en-CA" sz="2600" dirty="0"/>
                  <a:t>speed </a:t>
                </a:r>
                <a14:m>
                  <m:oMath xmlns:m="http://schemas.openxmlformats.org/officeDocument/2006/math">
                    <m:r>
                      <a:rPr lang="en-CA" sz="2600" b="0" i="1">
                        <a:solidFill>
                          <a:srgbClr val="0070C0"/>
                        </a:solidFill>
                        <a:latin typeface="Cambria Math"/>
                      </a:rPr>
                      <m:t>𝑣</m:t>
                    </m:r>
                    <m:r>
                      <a:rPr lang="en-CA" sz="2600" b="0" i="1" smtClean="0">
                        <a:solidFill>
                          <a:schemeClr val="bg1"/>
                        </a:solidFill>
                        <a:latin typeface="Cambria Math"/>
                        <a:ea typeface="Cambria Math"/>
                      </a:rPr>
                      <m:t>∝1/</m:t>
                    </m:r>
                    <m:r>
                      <a:rPr lang="en-CA" sz="2600" b="0" i="1">
                        <a:solidFill>
                          <a:srgbClr val="00B050"/>
                        </a:solidFill>
                        <a:latin typeface="Cambria Math"/>
                        <a:ea typeface="Cambria Math"/>
                      </a:rPr>
                      <m:t>𝑟</m:t>
                    </m:r>
                  </m:oMath>
                </a14:m>
                <a:r>
                  <a:rPr lang="en-CA" sz="2600" dirty="0">
                    <a:solidFill>
                      <a:srgbClr val="0070C0"/>
                    </a:solidFill>
                  </a:rPr>
                  <a:t> </a:t>
                </a:r>
                <a:r>
                  <a:rPr lang="en-CA" sz="2600" dirty="0"/>
                  <a:t>at </a:t>
                </a:r>
                <a:r>
                  <a:rPr lang="en-CA" sz="2600" dirty="0" err="1"/>
                  <a:t>apsides</a:t>
                </a:r>
                <a:r>
                  <a:rPr lang="en-CA" sz="2600" dirty="0"/>
                  <a:t> (why</a:t>
                </a:r>
                <a:r>
                  <a:rPr lang="en-CA" sz="2600" dirty="0" smtClean="0"/>
                  <a:t>?)</a:t>
                </a:r>
              </a:p>
              <a:p>
                <a:pPr lvl="1" eaLnBrk="1" hangingPunct="1">
                  <a:lnSpc>
                    <a:spcPct val="90000"/>
                  </a:lnSpc>
                </a:pPr>
                <a:r>
                  <a:rPr lang="en-CA" sz="2800" dirty="0" smtClean="0"/>
                  <a:t>Thus </a:t>
                </a:r>
                <a:r>
                  <a:rPr lang="en-CA" sz="2800" dirty="0"/>
                  <a:t>time to traverse equal arcs: </a:t>
                </a:r>
                <a14:m>
                  <m:oMath xmlns:m="http://schemas.openxmlformats.org/officeDocument/2006/math">
                    <m:r>
                      <a:rPr lang="en-CA" sz="2800" b="0" i="1">
                        <a:solidFill>
                          <a:srgbClr val="FF0000"/>
                        </a:solidFill>
                        <a:latin typeface="Cambria Math"/>
                        <a:ea typeface="Cambria Math"/>
                      </a:rPr>
                      <m:t>∆</m:t>
                    </m:r>
                    <m:r>
                      <a:rPr lang="en-CA" sz="2800" b="0" i="1">
                        <a:solidFill>
                          <a:srgbClr val="FF0000"/>
                        </a:solidFill>
                        <a:latin typeface="Cambria Math"/>
                        <a:ea typeface="Cambria Math"/>
                      </a:rPr>
                      <m:t>𝑡</m:t>
                    </m:r>
                    <m:r>
                      <a:rPr lang="en-CA" sz="2800" b="0" i="1">
                        <a:solidFill>
                          <a:srgbClr val="FF0000"/>
                        </a:solidFill>
                        <a:latin typeface="Cambria Math"/>
                        <a:ea typeface="Cambria Math"/>
                      </a:rPr>
                      <m:t>∝</m:t>
                    </m:r>
                    <m:r>
                      <a:rPr lang="en-CA" sz="2800" b="0" i="1">
                        <a:solidFill>
                          <a:srgbClr val="FF0000"/>
                        </a:solidFill>
                        <a:latin typeface="Cambria Math"/>
                        <a:ea typeface="Cambria Math"/>
                      </a:rPr>
                      <m:t>𝑟</m:t>
                    </m:r>
                  </m:oMath>
                </a14:m>
                <a:endParaRPr lang="en-CA" sz="2800" dirty="0" smtClean="0">
                  <a:solidFill>
                    <a:srgbClr val="FF0000"/>
                  </a:solidFill>
                  <a:ea typeface="Cambria Math"/>
                </a:endParaRPr>
              </a:p>
              <a:p>
                <a:pPr lvl="1" eaLnBrk="1" hangingPunct="1">
                  <a:lnSpc>
                    <a:spcPct val="90000"/>
                  </a:lnSpc>
                </a:pPr>
                <a:r>
                  <a:rPr lang="en-CA" sz="2800" dirty="0" smtClean="0"/>
                  <a:t>Assumed </a:t>
                </a:r>
                <a:r>
                  <a:rPr lang="en-CA" sz="2800" dirty="0"/>
                  <a:t>(wrongly) </a:t>
                </a:r>
                <a14:m>
                  <m:oMath xmlns:m="http://schemas.openxmlformats.org/officeDocument/2006/math">
                    <m:r>
                      <a:rPr lang="en-CA" sz="2800" b="0" i="1">
                        <a:solidFill>
                          <a:srgbClr val="0070C0"/>
                        </a:solidFill>
                        <a:latin typeface="Cambria Math"/>
                      </a:rPr>
                      <m:t>𝑣</m:t>
                    </m:r>
                    <m:r>
                      <a:rPr lang="en-CA" sz="2800" b="0" i="1">
                        <a:latin typeface="Cambria Math"/>
                        <a:ea typeface="Cambria Math"/>
                      </a:rPr>
                      <m:t>∝1/</m:t>
                    </m:r>
                    <m:r>
                      <a:rPr lang="en-CA" sz="2800" b="0" i="1">
                        <a:solidFill>
                          <a:srgbClr val="00B050"/>
                        </a:solidFill>
                        <a:latin typeface="Cambria Math"/>
                        <a:ea typeface="Cambria Math"/>
                      </a:rPr>
                      <m:t>𝑟</m:t>
                    </m:r>
                  </m:oMath>
                </a14:m>
                <a:r>
                  <a:rPr lang="en-CA" sz="2800" dirty="0">
                    <a:solidFill>
                      <a:srgbClr val="0070C0"/>
                    </a:solidFill>
                  </a:rPr>
                  <a:t> </a:t>
                </a:r>
                <a:r>
                  <a:rPr lang="en-CA" sz="2800" dirty="0"/>
                  <a:t>at all points on orbit</a:t>
                </a:r>
              </a:p>
            </p:txBody>
          </p:sp>
        </mc:Choice>
        <mc:Fallback xmlns="">
          <p:sp>
            <p:nvSpPr>
              <p:cNvPr id="12" name="Rectangle 3"/>
              <p:cNvSpPr txBox="1">
                <a:spLocks noRot="1" noChangeAspect="1" noMove="1" noResize="1" noEditPoints="1" noAdjustHandles="1" noChangeArrowheads="1" noChangeShapeType="1" noTextEdit="1"/>
              </p:cNvSpPr>
              <p:nvPr/>
            </p:nvSpPr>
            <p:spPr>
              <a:xfrm>
                <a:off x="107504" y="882100"/>
                <a:ext cx="5904656" cy="2736304"/>
              </a:xfrm>
              <a:prstGeom prst="rect">
                <a:avLst/>
              </a:prstGeom>
              <a:blipFill rotWithShape="1">
                <a:blip r:embed="rId3"/>
                <a:stretch>
                  <a:fillRect l="-1860" t="-3563" r="-1033" b="-15145"/>
                </a:stretch>
              </a:blipFill>
            </p:spPr>
            <p:txBody>
              <a:bodyPr/>
              <a:lstStyle/>
              <a:p>
                <a:r>
                  <a:rPr lang="en-CA">
                    <a:noFill/>
                  </a:rPr>
                  <a:t> </a:t>
                </a:r>
              </a:p>
            </p:txBody>
          </p:sp>
        </mc:Fallback>
      </mc:AlternateContent>
      <p:grpSp>
        <p:nvGrpSpPr>
          <p:cNvPr id="22" name="Group 21"/>
          <p:cNvGrpSpPr/>
          <p:nvPr/>
        </p:nvGrpSpPr>
        <p:grpSpPr>
          <a:xfrm>
            <a:off x="5940152" y="620688"/>
            <a:ext cx="3171222" cy="3536808"/>
            <a:chOff x="6012160" y="123478"/>
            <a:chExt cx="3171222" cy="3536808"/>
          </a:xfrm>
        </p:grpSpPr>
        <p:grpSp>
          <p:nvGrpSpPr>
            <p:cNvPr id="23" name="Group 22"/>
            <p:cNvGrpSpPr/>
            <p:nvPr/>
          </p:nvGrpSpPr>
          <p:grpSpPr>
            <a:xfrm>
              <a:off x="6012160" y="123478"/>
              <a:ext cx="3171222" cy="3536808"/>
              <a:chOff x="6012160" y="123478"/>
              <a:chExt cx="3171222" cy="3536808"/>
            </a:xfrm>
          </p:grpSpPr>
          <p:grpSp>
            <p:nvGrpSpPr>
              <p:cNvPr id="25" name="Group 24"/>
              <p:cNvGrpSpPr/>
              <p:nvPr/>
            </p:nvGrpSpPr>
            <p:grpSpPr>
              <a:xfrm>
                <a:off x="6012160" y="123478"/>
                <a:ext cx="3171222" cy="3536808"/>
                <a:chOff x="6012160" y="123478"/>
                <a:chExt cx="3171222" cy="3536808"/>
              </a:xfrm>
            </p:grpSpPr>
            <p:pic>
              <p:nvPicPr>
                <p:cNvPr id="27" name="Picture 2" descr="C:\Users\repp\Desktop\NEW - KEEP THIS STUFF\PHYS 175\L4\Background Research\How Kepler Discovered the Elliptical Orbit 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347" t="46208" r="49062" b="28178"/>
                <a:stretch/>
              </p:blipFill>
              <p:spPr bwMode="auto">
                <a:xfrm>
                  <a:off x="6012160" y="339502"/>
                  <a:ext cx="3171222" cy="3076055"/>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Arrow 27"/>
                <p:cNvSpPr/>
                <p:nvPr/>
              </p:nvSpPr>
              <p:spPr>
                <a:xfrm flipH="1">
                  <a:off x="7318027" y="123478"/>
                  <a:ext cx="489204" cy="340616"/>
                </a:xfrm>
                <a:prstGeom prst="rightArrow">
                  <a:avLst>
                    <a:gd name="adj1" fmla="val 22483"/>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ight Arrow 28"/>
                <p:cNvSpPr/>
                <p:nvPr/>
              </p:nvSpPr>
              <p:spPr>
                <a:xfrm>
                  <a:off x="7107396" y="3319670"/>
                  <a:ext cx="1208831" cy="340616"/>
                </a:xfrm>
                <a:prstGeom prst="rightArrow">
                  <a:avLst>
                    <a:gd name="adj1" fmla="val 22483"/>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6" name="Pie 25"/>
              <p:cNvSpPr/>
              <p:nvPr/>
            </p:nvSpPr>
            <p:spPr>
              <a:xfrm rot="343646">
                <a:off x="6268165" y="638113"/>
                <a:ext cx="2659211" cy="2659211"/>
              </a:xfrm>
              <a:prstGeom prst="pie">
                <a:avLst>
                  <a:gd name="adj1" fmla="val 15505166"/>
                  <a:gd name="adj2" fmla="val 1620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cxnSp>
          <p:nvCxnSpPr>
            <p:cNvPr id="24" name="Straight Arrow Connector 23"/>
            <p:cNvCxnSpPr/>
            <p:nvPr/>
          </p:nvCxnSpPr>
          <p:spPr>
            <a:xfrm>
              <a:off x="7588385" y="2322352"/>
              <a:ext cx="17571" cy="864096"/>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Rectangle 3"/>
              <p:cNvSpPr txBox="1">
                <a:spLocks noChangeArrowheads="1"/>
              </p:cNvSpPr>
              <p:nvPr/>
            </p:nvSpPr>
            <p:spPr>
              <a:xfrm>
                <a:off x="107504" y="4076184"/>
                <a:ext cx="9003870" cy="273630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Justification (using wrong physics): </a:t>
                </a:r>
              </a:p>
              <a:p>
                <a:pPr lvl="1" eaLnBrk="1" hangingPunct="1">
                  <a:lnSpc>
                    <a:spcPct val="90000"/>
                  </a:lnSpc>
                </a:pPr>
                <a:r>
                  <a:rPr lang="en-CA" sz="2800" dirty="0"/>
                  <a:t>Planets are driven around by rotating “filaments” emanating from a rotating Sun, like spokes of a wheel</a:t>
                </a:r>
              </a:p>
              <a:p>
                <a:pPr lvl="1" eaLnBrk="1" hangingPunct="1">
                  <a:lnSpc>
                    <a:spcPct val="90000"/>
                  </a:lnSpc>
                </a:pPr>
                <a:r>
                  <a:rPr lang="en-CA" sz="2800" dirty="0"/>
                  <a:t>This magnetic-like “solar force” spreads out in a plane―hence diminishes as 1/𝑟 (vs. 1/𝑟^2</a:t>
                </a:r>
                <a:r>
                  <a:rPr lang="en-CA" sz="2800" dirty="0" smtClean="0"/>
                  <a:t>)</a:t>
                </a:r>
              </a:p>
              <a:p>
                <a:pPr lvl="1" eaLnBrk="1" hangingPunct="1">
                  <a:lnSpc>
                    <a:spcPct val="90000"/>
                  </a:lnSpc>
                </a:pPr>
                <a:r>
                  <a:rPr lang="en-CA" sz="2800" dirty="0"/>
                  <a:t>Aristotle (wrong): </a:t>
                </a:r>
                <a14:m>
                  <m:oMath xmlns:m="http://schemas.openxmlformats.org/officeDocument/2006/math">
                    <m:r>
                      <a:rPr lang="en-CA" sz="2800" i="1">
                        <a:latin typeface="Cambria Math"/>
                      </a:rPr>
                      <m:t>𝑣</m:t>
                    </m:r>
                    <m:r>
                      <a:rPr lang="en-CA" sz="2800" i="1">
                        <a:latin typeface="Cambria Math"/>
                        <a:ea typeface="Cambria Math"/>
                      </a:rPr>
                      <m:t>∝</m:t>
                    </m:r>
                    <m:r>
                      <a:rPr lang="en-CA" sz="2800" i="1">
                        <a:latin typeface="Cambria Math"/>
                        <a:ea typeface="Cambria Math"/>
                      </a:rPr>
                      <m:t>𝐹</m:t>
                    </m:r>
                    <m:r>
                      <a:rPr lang="en-CA" sz="2800" i="1">
                        <a:latin typeface="Cambria Math"/>
                        <a:ea typeface="Cambria Math"/>
                      </a:rPr>
                      <m:t>∝1/</m:t>
                    </m:r>
                    <m:r>
                      <a:rPr lang="en-CA" sz="2800" i="1">
                        <a:latin typeface="Cambria Math"/>
                        <a:ea typeface="Cambria Math"/>
                      </a:rPr>
                      <m:t>𝑟</m:t>
                    </m:r>
                  </m:oMath>
                </a14:m>
                <a:r>
                  <a:rPr lang="en-CA" sz="2800" dirty="0"/>
                  <a:t>―it all made sense!</a:t>
                </a:r>
              </a:p>
              <a:p>
                <a:pPr lvl="1" eaLnBrk="1" hangingPunct="1">
                  <a:lnSpc>
                    <a:spcPct val="90000"/>
                  </a:lnSpc>
                </a:pPr>
                <a:endParaRPr lang="en-CA" sz="2800" dirty="0"/>
              </a:p>
            </p:txBody>
          </p:sp>
        </mc:Choice>
        <mc:Fallback xmlns="">
          <p:sp>
            <p:nvSpPr>
              <p:cNvPr id="30" name="Rectangle 3"/>
              <p:cNvSpPr txBox="1">
                <a:spLocks noRot="1" noChangeAspect="1" noMove="1" noResize="1" noEditPoints="1" noAdjustHandles="1" noChangeArrowheads="1" noChangeShapeType="1" noTextEdit="1"/>
              </p:cNvSpPr>
              <p:nvPr/>
            </p:nvSpPr>
            <p:spPr>
              <a:xfrm>
                <a:off x="107504" y="4076184"/>
                <a:ext cx="9003870" cy="2736304"/>
              </a:xfrm>
              <a:prstGeom prst="rect">
                <a:avLst/>
              </a:prstGeom>
              <a:blipFill rotWithShape="1">
                <a:blip r:embed="rId5"/>
                <a:stretch>
                  <a:fillRect l="-1219" t="-3563" b="-3341"/>
                </a:stretch>
              </a:blipFill>
            </p:spPr>
            <p:txBody>
              <a:bodyPr/>
              <a:lstStyle/>
              <a:p>
                <a:r>
                  <a:rPr lang="en-CA">
                    <a:noFill/>
                  </a:rPr>
                  <a:t> </a:t>
                </a:r>
              </a:p>
            </p:txBody>
          </p:sp>
        </mc:Fallback>
      </mc:AlternateContent>
    </p:spTree>
    <p:extLst>
      <p:ext uri="{BB962C8B-B14F-4D97-AF65-F5344CB8AC3E}">
        <p14:creationId xmlns:p14="http://schemas.microsoft.com/office/powerpoint/2010/main" val="3033637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err="1" smtClean="0"/>
              <a:t>Kepler’s</a:t>
            </a:r>
            <a:r>
              <a:rPr lang="en-US" altLang="en-US" sz="4000" dirty="0" smtClean="0"/>
              <a:t> “War with Mars”</a:t>
            </a:r>
            <a:endParaRPr lang="en-US" altLang="en-US" sz="4000" dirty="0" smtClean="0">
              <a:solidFill>
                <a:srgbClr val="009999"/>
              </a:solidFill>
            </a:endParaRPr>
          </a:p>
        </p:txBody>
      </p:sp>
      <mc:AlternateContent xmlns:mc="http://schemas.openxmlformats.org/markup-compatibility/2006" xmlns:a14="http://schemas.microsoft.com/office/drawing/2010/main">
        <mc:Choice Requires="a14">
          <p:sp>
            <p:nvSpPr>
              <p:cNvPr id="12" name="Rectangle 3"/>
              <p:cNvSpPr txBox="1">
                <a:spLocks noChangeArrowheads="1"/>
              </p:cNvSpPr>
              <p:nvPr/>
            </p:nvSpPr>
            <p:spPr>
              <a:xfrm>
                <a:off x="107504" y="882100"/>
                <a:ext cx="8928992" cy="398706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Kepler’s “</a:t>
                </a:r>
                <a:r>
                  <a:rPr lang="en-CA" altLang="en-US" b="1" kern="0" dirty="0" smtClean="0"/>
                  <a:t>area law</a:t>
                </a:r>
                <a:r>
                  <a:rPr lang="en-CA" altLang="en-US" kern="0" dirty="0" smtClean="0"/>
                  <a:t>”:</a:t>
                </a:r>
              </a:p>
              <a:p>
                <a:pPr lvl="1" eaLnBrk="1" hangingPunct="1">
                  <a:lnSpc>
                    <a:spcPct val="90000"/>
                  </a:lnSpc>
                </a:pPr>
                <a14:m>
                  <m:oMath xmlns:m="http://schemas.openxmlformats.org/officeDocument/2006/math">
                    <m:r>
                      <a:rPr lang="en-CA" i="1" dirty="0" smtClean="0">
                        <a:latin typeface="Cambria Math"/>
                      </a:rPr>
                      <m:t>𝑣</m:t>
                    </m:r>
                    <m:r>
                      <a:rPr lang="en-CA" i="1" dirty="0" smtClean="0">
                        <a:latin typeface="Cambria Math"/>
                      </a:rPr>
                      <m:t>∝</m:t>
                    </m:r>
                    <m:r>
                      <a:rPr lang="en-CA" i="1" dirty="0" smtClean="0">
                        <a:latin typeface="Cambria Math"/>
                      </a:rPr>
                      <m:t>𝐹</m:t>
                    </m:r>
                    <m:r>
                      <a:rPr lang="en-CA" i="1" dirty="0" smtClean="0">
                        <a:latin typeface="Cambria Math"/>
                      </a:rPr>
                      <m:t>∝</m:t>
                    </m:r>
                    <m:f>
                      <m:fPr>
                        <m:ctrlPr>
                          <a:rPr lang="en-CA" i="1" dirty="0" smtClean="0">
                            <a:latin typeface="Cambria Math" charset="0"/>
                          </a:rPr>
                        </m:ctrlPr>
                      </m:fPr>
                      <m:num>
                        <m:r>
                          <a:rPr lang="en-CA" b="0" i="1" dirty="0" smtClean="0">
                            <a:latin typeface="Cambria Math"/>
                          </a:rPr>
                          <m:t>1</m:t>
                        </m:r>
                      </m:num>
                      <m:den>
                        <m:r>
                          <a:rPr lang="en-CA" b="0" i="1" dirty="0" smtClean="0">
                            <a:latin typeface="Cambria Math"/>
                          </a:rPr>
                          <m:t>𝑟</m:t>
                        </m:r>
                      </m:den>
                    </m:f>
                    <m:r>
                      <a:rPr lang="en-CA" b="0" i="1" dirty="0" smtClean="0">
                        <a:latin typeface="Cambria Math"/>
                      </a:rPr>
                      <m:t> </m:t>
                    </m:r>
                    <m:r>
                      <a:rPr lang="en-CA" i="1" dirty="0" smtClean="0">
                        <a:latin typeface="Cambria Math"/>
                      </a:rPr>
                      <m:t>⇒</m:t>
                    </m:r>
                    <m:r>
                      <a:rPr lang="en-CA" i="1" dirty="0" smtClean="0">
                        <a:latin typeface="Cambria Math"/>
                      </a:rPr>
                      <m:t>𝑟</m:t>
                    </m:r>
                    <m:r>
                      <a:rPr lang="en-CA" i="1" dirty="0" smtClean="0">
                        <a:latin typeface="Cambria Math"/>
                      </a:rPr>
                      <m:t> </m:t>
                    </m:r>
                    <m:f>
                      <m:fPr>
                        <m:ctrlPr>
                          <a:rPr lang="en-CA" i="1" dirty="0" smtClean="0">
                            <a:latin typeface="Cambria Math" charset="0"/>
                          </a:rPr>
                        </m:ctrlPr>
                      </m:fPr>
                      <m:num>
                        <m:r>
                          <a:rPr lang="en-CA" b="0" i="1" dirty="0" smtClean="0">
                            <a:latin typeface="Cambria Math"/>
                          </a:rPr>
                          <m:t>𝑑</m:t>
                        </m:r>
                        <m:r>
                          <a:rPr lang="en-CA" b="0" i="1" dirty="0" smtClean="0">
                            <a:latin typeface="Cambria Math"/>
                            <a:ea typeface="Cambria Math"/>
                          </a:rPr>
                          <m:t>𝜃</m:t>
                        </m:r>
                      </m:num>
                      <m:den>
                        <m:r>
                          <a:rPr lang="en-CA" b="0" i="1" dirty="0" smtClean="0">
                            <a:latin typeface="Cambria Math"/>
                          </a:rPr>
                          <m:t>𝑑𝑡</m:t>
                        </m:r>
                      </m:den>
                    </m:f>
                    <m:r>
                      <a:rPr lang="en-CA" i="1" dirty="0" smtClean="0">
                        <a:latin typeface="Cambria Math"/>
                      </a:rPr>
                      <m:t>∝</m:t>
                    </m:r>
                    <m:f>
                      <m:fPr>
                        <m:ctrlPr>
                          <a:rPr lang="en-CA" i="1" dirty="0">
                            <a:latin typeface="Cambria Math" charset="0"/>
                          </a:rPr>
                        </m:ctrlPr>
                      </m:fPr>
                      <m:num>
                        <m:r>
                          <a:rPr lang="en-CA" i="1" dirty="0">
                            <a:latin typeface="Cambria Math"/>
                          </a:rPr>
                          <m:t>1</m:t>
                        </m:r>
                      </m:num>
                      <m:den>
                        <m:r>
                          <a:rPr lang="en-CA" i="1" dirty="0">
                            <a:latin typeface="Cambria Math"/>
                          </a:rPr>
                          <m:t>𝑟</m:t>
                        </m:r>
                      </m:den>
                    </m:f>
                    <m:r>
                      <a:rPr lang="en-CA" b="0" i="1" dirty="0" smtClean="0">
                        <a:latin typeface="Cambria Math"/>
                      </a:rPr>
                      <m:t> </m:t>
                    </m:r>
                    <m:r>
                      <a:rPr lang="en-CA" i="1" dirty="0" smtClean="0">
                        <a:latin typeface="Cambria Math"/>
                      </a:rPr>
                      <m:t>⇒</m:t>
                    </m:r>
                    <m:r>
                      <a:rPr lang="en-CA" b="0" i="1" dirty="0" smtClean="0">
                        <a:latin typeface="Cambria Math"/>
                      </a:rPr>
                      <m:t> </m:t>
                    </m:r>
                    <m:r>
                      <a:rPr lang="en-CA" i="1" dirty="0" smtClean="0">
                        <a:latin typeface="Cambria Math"/>
                      </a:rPr>
                      <m:t>𝑑𝑡</m:t>
                    </m:r>
                    <m:r>
                      <a:rPr lang="en-CA" i="1" dirty="0" smtClean="0">
                        <a:latin typeface="Cambria Math"/>
                      </a:rPr>
                      <m:t>∝</m:t>
                    </m:r>
                    <m:sSup>
                      <m:sSupPr>
                        <m:ctrlPr>
                          <a:rPr lang="en-CA" i="1" dirty="0" smtClean="0">
                            <a:latin typeface="Cambria Math" charset="0"/>
                          </a:rPr>
                        </m:ctrlPr>
                      </m:sSupPr>
                      <m:e>
                        <m:r>
                          <a:rPr lang="en-CA" b="0" i="1" dirty="0" smtClean="0">
                            <a:latin typeface="Cambria Math"/>
                          </a:rPr>
                          <m:t>𝑟</m:t>
                        </m:r>
                      </m:e>
                      <m:sup>
                        <m:r>
                          <a:rPr lang="en-CA" b="0" i="1" dirty="0" smtClean="0">
                            <a:latin typeface="Cambria Math"/>
                          </a:rPr>
                          <m:t>2</m:t>
                        </m:r>
                      </m:sup>
                    </m:sSup>
                    <m:r>
                      <a:rPr lang="en-CA" i="1" dirty="0" smtClean="0">
                        <a:latin typeface="Cambria Math"/>
                      </a:rPr>
                      <m:t>𝑑</m:t>
                    </m:r>
                    <m:r>
                      <a:rPr lang="en-CA" i="1" dirty="0" smtClean="0">
                        <a:latin typeface="Cambria Math"/>
                      </a:rPr>
                      <m:t>𝜃</m:t>
                    </m:r>
                    <m:r>
                      <a:rPr lang="en-CA" b="0" i="1" dirty="0" smtClean="0">
                        <a:latin typeface="Cambria Math"/>
                      </a:rPr>
                      <m:t> </m:t>
                    </m:r>
                    <m:r>
                      <a:rPr lang="en-CA" i="1" dirty="0" smtClean="0">
                        <a:latin typeface="Cambria Math"/>
                      </a:rPr>
                      <m:t>⇒∆</m:t>
                    </m:r>
                    <m:r>
                      <a:rPr lang="en-CA" i="1" dirty="0" smtClean="0">
                        <a:latin typeface="Cambria Math"/>
                      </a:rPr>
                      <m:t>𝑡</m:t>
                    </m:r>
                    <m:r>
                      <a:rPr lang="en-CA" i="1" dirty="0" smtClean="0">
                        <a:latin typeface="Cambria Math"/>
                      </a:rPr>
                      <m:t>∝∆</m:t>
                    </m:r>
                    <m:r>
                      <a:rPr lang="en-CA" i="1" dirty="0" smtClean="0">
                        <a:latin typeface="Cambria Math"/>
                      </a:rPr>
                      <m:t>𝐴</m:t>
                    </m:r>
                  </m:oMath>
                </a14:m>
                <a:endParaRPr lang="en-CA" dirty="0"/>
              </a:p>
              <a:p>
                <a:pPr lvl="1" eaLnBrk="1" hangingPunct="1">
                  <a:lnSpc>
                    <a:spcPct val="90000"/>
                  </a:lnSpc>
                </a:pPr>
                <a:r>
                  <a:rPr lang="en-CA" sz="2800" dirty="0"/>
                  <a:t>Area law ≈ distance law; </a:t>
                </a:r>
                <a:r>
                  <a:rPr lang="en-CA" sz="2800" dirty="0" err="1"/>
                  <a:t>Kepler</a:t>
                </a:r>
                <a:r>
                  <a:rPr lang="en-CA" sz="2800" dirty="0"/>
                  <a:t> used the area law to simplify calculations, but still believed the distance law.</a:t>
                </a:r>
              </a:p>
              <a:p>
                <a:pPr lvl="1" eaLnBrk="1" hangingPunct="1">
                  <a:lnSpc>
                    <a:spcPct val="90000"/>
                  </a:lnSpc>
                </a:pPr>
                <a:r>
                  <a:rPr lang="en-CA" sz="2800" dirty="0"/>
                  <a:t>Computed longitudes of Mars using this area law (and ‘circle + eccentric + </a:t>
                </a:r>
                <a:r>
                  <a:rPr lang="en-CA" sz="2800" dirty="0" err="1"/>
                  <a:t>equant</a:t>
                </a:r>
                <a:r>
                  <a:rPr lang="en-CA" sz="2800" dirty="0"/>
                  <a:t>’); got errors as big as </a:t>
                </a:r>
                <a:r>
                  <a:rPr lang="en-CA" sz="2800" dirty="0" smtClean="0"/>
                  <a:t>8’</a:t>
                </a:r>
              </a:p>
              <a:p>
                <a:pPr lvl="1" eaLnBrk="1" hangingPunct="1">
                  <a:lnSpc>
                    <a:spcPct val="90000"/>
                  </a:lnSpc>
                </a:pPr>
                <a:r>
                  <a:rPr lang="en-CA" sz="2800" dirty="0" smtClean="0"/>
                  <a:t>Realized </a:t>
                </a:r>
                <a:r>
                  <a:rPr lang="en-CA" sz="2800" dirty="0"/>
                  <a:t>only one possibility left: </a:t>
                </a:r>
                <a:endParaRPr lang="en-CA" sz="2800" dirty="0" smtClean="0"/>
              </a:p>
              <a:p>
                <a:pPr marL="457200" lvl="1" indent="0" eaLnBrk="1" hangingPunct="1">
                  <a:lnSpc>
                    <a:spcPct val="90000"/>
                  </a:lnSpc>
                  <a:buNone/>
                </a:pPr>
                <a:r>
                  <a:rPr lang="en-CA" sz="2800" dirty="0"/>
                  <a:t> </a:t>
                </a:r>
                <a:r>
                  <a:rPr lang="en-CA" sz="2800" dirty="0" smtClean="0"/>
                  <a:t>    orbit </a:t>
                </a:r>
                <a:r>
                  <a:rPr lang="en-CA" sz="2800" dirty="0"/>
                  <a:t>is </a:t>
                </a:r>
                <a:r>
                  <a:rPr lang="en-CA" sz="2800" b="1" dirty="0"/>
                  <a:t>not a </a:t>
                </a:r>
                <a:r>
                  <a:rPr lang="en-CA" sz="2800" b="1" dirty="0" smtClean="0"/>
                  <a:t>circle!</a:t>
                </a:r>
                <a:endParaRPr lang="en-CA" sz="2800" b="1" dirty="0"/>
              </a:p>
              <a:p>
                <a:pPr lvl="1" eaLnBrk="1" hangingPunct="1">
                  <a:lnSpc>
                    <a:spcPct val="90000"/>
                  </a:lnSpc>
                </a:pPr>
                <a:endParaRPr lang="en-CA" sz="2800" dirty="0"/>
              </a:p>
            </p:txBody>
          </p:sp>
        </mc:Choice>
        <mc:Fallback xmlns="">
          <p:sp>
            <p:nvSpPr>
              <p:cNvPr id="12" name="Rectangle 3"/>
              <p:cNvSpPr txBox="1">
                <a:spLocks noRot="1" noChangeAspect="1" noMove="1" noResize="1" noEditPoints="1" noAdjustHandles="1" noChangeArrowheads="1" noChangeShapeType="1" noTextEdit="1"/>
              </p:cNvSpPr>
              <p:nvPr/>
            </p:nvSpPr>
            <p:spPr>
              <a:xfrm>
                <a:off x="107504" y="882100"/>
                <a:ext cx="8928992" cy="3987060"/>
              </a:xfrm>
              <a:prstGeom prst="rect">
                <a:avLst/>
              </a:prstGeom>
              <a:blipFill rotWithShape="1">
                <a:blip r:embed="rId3"/>
                <a:stretch>
                  <a:fillRect l="-1230" t="-2446" r="-751"/>
                </a:stretch>
              </a:blipFill>
            </p:spPr>
            <p:txBody>
              <a:bodyPr/>
              <a:lstStyle/>
              <a:p>
                <a:r>
                  <a:rPr lang="en-CA">
                    <a:noFill/>
                  </a:rPr>
                  <a:t> </a:t>
                </a:r>
              </a:p>
            </p:txBody>
          </p:sp>
        </mc:Fallback>
      </mc:AlternateContent>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789039"/>
            <a:ext cx="3168352" cy="2922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45602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err="1" smtClean="0"/>
              <a:t>Kepler’s</a:t>
            </a:r>
            <a:r>
              <a:rPr lang="en-US" altLang="en-US" sz="4000" dirty="0" smtClean="0"/>
              <a:t> “War with Mars”</a:t>
            </a:r>
            <a:endParaRPr lang="en-US" altLang="en-US" sz="4000" dirty="0" smtClean="0">
              <a:solidFill>
                <a:srgbClr val="009999"/>
              </a:solidFill>
            </a:endParaRPr>
          </a:p>
        </p:txBody>
      </p:sp>
      <p:sp>
        <p:nvSpPr>
          <p:cNvPr id="12" name="Rectangle 3"/>
          <p:cNvSpPr txBox="1">
            <a:spLocks noChangeArrowheads="1"/>
          </p:cNvSpPr>
          <p:nvPr/>
        </p:nvSpPr>
        <p:spPr>
          <a:xfrm>
            <a:off x="107504" y="882100"/>
            <a:ext cx="6624736" cy="549922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smtClean="0"/>
              <a:t>Non-circular orbits:</a:t>
            </a:r>
          </a:p>
          <a:p>
            <a:pPr lvl="1" eaLnBrk="1" hangingPunct="1">
              <a:lnSpc>
                <a:spcPct val="90000"/>
              </a:lnSpc>
            </a:pPr>
            <a:r>
              <a:rPr lang="en-CA" sz="2800" dirty="0" err="1"/>
              <a:t>Kepler</a:t>
            </a:r>
            <a:r>
              <a:rPr lang="en-CA" sz="2800" dirty="0"/>
              <a:t> then introduced an </a:t>
            </a:r>
            <a:r>
              <a:rPr lang="en-CA" sz="2800" b="1" dirty="0"/>
              <a:t>oval</a:t>
            </a:r>
            <a:r>
              <a:rPr lang="en-CA" sz="2800" dirty="0"/>
              <a:t> </a:t>
            </a:r>
            <a:r>
              <a:rPr lang="en-CA" sz="2800" dirty="0" smtClean="0"/>
              <a:t>orbit, with </a:t>
            </a:r>
            <a:r>
              <a:rPr lang="en-CA" sz="2800" dirty="0" err="1" smtClean="0"/>
              <a:t>epicyle</a:t>
            </a:r>
            <a:r>
              <a:rPr lang="en-CA" sz="2800" dirty="0" smtClean="0"/>
              <a:t> driven by weird magnetic mechanism</a:t>
            </a:r>
          </a:p>
          <a:p>
            <a:pPr lvl="1" eaLnBrk="1" hangingPunct="1">
              <a:lnSpc>
                <a:spcPct val="90000"/>
              </a:lnSpc>
            </a:pPr>
            <a:r>
              <a:rPr lang="en-CA" sz="2800" dirty="0"/>
              <a:t>“Area law” calculations with </a:t>
            </a:r>
            <a:r>
              <a:rPr lang="en-CA" sz="2800" dirty="0" smtClean="0"/>
              <a:t>oval </a:t>
            </a:r>
            <a:r>
              <a:rPr lang="en-CA" sz="2800" dirty="0"/>
              <a:t>were </a:t>
            </a:r>
            <a:r>
              <a:rPr lang="en-CA" sz="2800" dirty="0" smtClean="0"/>
              <a:t>too tedious</a:t>
            </a:r>
            <a:r>
              <a:rPr lang="en-CA" sz="2800" dirty="0"/>
              <a:t>, so he </a:t>
            </a:r>
            <a:r>
              <a:rPr lang="en-CA" sz="2800" dirty="0" smtClean="0"/>
              <a:t>replaced </a:t>
            </a:r>
            <a:r>
              <a:rPr lang="en-CA" sz="2800" dirty="0"/>
              <a:t>the oval with an </a:t>
            </a:r>
            <a:r>
              <a:rPr lang="en-CA" sz="2800" b="1" dirty="0" smtClean="0"/>
              <a:t>ellipse</a:t>
            </a:r>
          </a:p>
          <a:p>
            <a:pPr lvl="1" eaLnBrk="1" hangingPunct="1">
              <a:lnSpc>
                <a:spcPct val="90000"/>
              </a:lnSpc>
            </a:pPr>
            <a:r>
              <a:rPr lang="en-CA" sz="2800" dirty="0" smtClean="0"/>
              <a:t>But</a:t>
            </a:r>
            <a:r>
              <a:rPr lang="en-CA" sz="2800" b="1" dirty="0" smtClean="0"/>
              <a:t> area </a:t>
            </a:r>
            <a:r>
              <a:rPr lang="en-CA" sz="2800" b="1" dirty="0"/>
              <a:t>l</a:t>
            </a:r>
            <a:r>
              <a:rPr lang="en-CA" sz="2800" b="1" dirty="0" smtClean="0"/>
              <a:t>aw </a:t>
            </a:r>
            <a:r>
              <a:rPr lang="en-CA" sz="2800" dirty="0" smtClean="0"/>
              <a:t>and</a:t>
            </a:r>
            <a:r>
              <a:rPr lang="en-CA" sz="2800" b="1" dirty="0" smtClean="0"/>
              <a:t> ellipse </a:t>
            </a:r>
            <a:r>
              <a:rPr lang="en-CA" sz="2800" dirty="0" smtClean="0"/>
              <a:t>were not true; …just approx. to simplify calculations!</a:t>
            </a:r>
          </a:p>
          <a:p>
            <a:pPr lvl="1" eaLnBrk="1" hangingPunct="1">
              <a:lnSpc>
                <a:spcPct val="90000"/>
              </a:lnSpc>
            </a:pPr>
            <a:r>
              <a:rPr lang="en-CA" sz="2800" dirty="0" smtClean="0"/>
              <a:t>After many more iterations, </a:t>
            </a:r>
            <a:r>
              <a:rPr lang="en-CA" sz="2800" dirty="0" err="1" smtClean="0"/>
              <a:t>Kepler</a:t>
            </a:r>
            <a:r>
              <a:rPr lang="en-CA" sz="2800" dirty="0" smtClean="0"/>
              <a:t> finally realized the area law and ellipse were </a:t>
            </a:r>
            <a:r>
              <a:rPr lang="en-CA" sz="2800" b="1" dirty="0" smtClean="0"/>
              <a:t>true</a:t>
            </a:r>
            <a:r>
              <a:rPr lang="en-CA" sz="2800" dirty="0" smtClean="0"/>
              <a:t>.</a:t>
            </a:r>
            <a:endParaRPr lang="en-CA" sz="2800" dirty="0"/>
          </a:p>
          <a:p>
            <a:pPr lvl="1" eaLnBrk="1" hangingPunct="1">
              <a:lnSpc>
                <a:spcPct val="90000"/>
              </a:lnSpc>
            </a:pPr>
            <a:endParaRPr lang="en-CA" sz="28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8259" y="908720"/>
            <a:ext cx="2408237"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C:\Users\rjepp\Documents\COURSES\PHYS 175 - W 2014\PHYS 175 - Lectures\Figures\Puffy Cheek and Elliptical Orbits - Croppe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161"/>
          <a:stretch/>
        </p:blipFill>
        <p:spPr bwMode="auto">
          <a:xfrm rot="16200000">
            <a:off x="6102281" y="3178884"/>
            <a:ext cx="3483004" cy="239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017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smtClean="0"/>
              <a:t>On </a:t>
            </a:r>
            <a:r>
              <a:rPr lang="en-US" altLang="en-US" sz="4000" dirty="0" err="1" smtClean="0"/>
              <a:t>Kepler’s</a:t>
            </a:r>
            <a:r>
              <a:rPr lang="en-US" altLang="en-US" sz="4000" dirty="0" smtClean="0"/>
              <a:t> Work</a:t>
            </a:r>
            <a:endParaRPr lang="en-US" altLang="en-US" sz="4000" dirty="0" smtClean="0">
              <a:solidFill>
                <a:srgbClr val="009999"/>
              </a:solidFill>
            </a:endParaRPr>
          </a:p>
        </p:txBody>
      </p:sp>
      <p:sp>
        <p:nvSpPr>
          <p:cNvPr id="12" name="Rectangle 3"/>
          <p:cNvSpPr txBox="1">
            <a:spLocks noChangeArrowheads="1"/>
          </p:cNvSpPr>
          <p:nvPr/>
        </p:nvSpPr>
        <p:spPr>
          <a:xfrm>
            <a:off x="35496" y="836712"/>
            <a:ext cx="4093184" cy="136815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err="1" smtClean="0"/>
              <a:t>Kepler</a:t>
            </a:r>
            <a:r>
              <a:rPr lang="en-CA" altLang="en-US" kern="0" dirty="0" smtClean="0"/>
              <a:t> was also a mystic, which helped obscure the genius of his science.</a:t>
            </a:r>
          </a:p>
          <a:p>
            <a:pPr lvl="1" eaLnBrk="1" hangingPunct="1">
              <a:lnSpc>
                <a:spcPct val="90000"/>
              </a:lnSpc>
            </a:pPr>
            <a:endParaRPr lang="en-CA" sz="2800" dirty="0"/>
          </a:p>
        </p:txBody>
      </p:sp>
      <p:pic>
        <p:nvPicPr>
          <p:cNvPr id="7" name="Picture 2" descr="C:\Users\rjepp\Documents\COURSES\PHYS 175 - W 2014\PHYS 175 - Lectures\Figures\Harmonies - Cropp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4576616" y="-331305"/>
            <a:ext cx="4104456" cy="500032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33248" y="4725144"/>
            <a:ext cx="9177248" cy="136815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lnSpc>
                <a:spcPct val="90000"/>
              </a:lnSpc>
            </a:pPr>
            <a:r>
              <a:rPr lang="en-CA" altLang="en-US" kern="0" dirty="0"/>
              <a:t>“No doubt </a:t>
            </a:r>
            <a:r>
              <a:rPr lang="en-CA" altLang="en-US" kern="0" dirty="0" err="1"/>
              <a:t>Kepler's</a:t>
            </a:r>
            <a:r>
              <a:rPr lang="en-CA" altLang="en-US" kern="0" dirty="0"/>
              <a:t> discoveries were a kind of miracle of chance and love, and also of inventive hypothesizing and deductive logic”―Curtis Wilson </a:t>
            </a:r>
          </a:p>
          <a:p>
            <a:pPr lvl="1" eaLnBrk="1" hangingPunct="1">
              <a:lnSpc>
                <a:spcPct val="90000"/>
              </a:lnSpc>
            </a:pPr>
            <a:endParaRPr lang="en-CA" sz="2800" dirty="0"/>
          </a:p>
        </p:txBody>
      </p:sp>
      <p:pic>
        <p:nvPicPr>
          <p:cNvPr id="9" name="Picture 2" descr="http://upload.wikimedia.org/wikipedia/commons/d/d4/Johannes_Kepler_1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5776" y="2432689"/>
            <a:ext cx="1302231" cy="178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1449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err="1" smtClean="0"/>
              <a:t>Kepler’s</a:t>
            </a:r>
            <a:r>
              <a:rPr lang="en-US" altLang="en-US" sz="4000" dirty="0" smtClean="0"/>
              <a:t> Laws of Planetary Motion</a:t>
            </a:r>
            <a:endParaRPr lang="en-US" altLang="en-US" sz="4000" dirty="0" smtClean="0">
              <a:solidFill>
                <a:srgbClr val="009999"/>
              </a:solidFill>
            </a:endParaRPr>
          </a:p>
        </p:txBody>
      </p:sp>
      <p:sp>
        <p:nvSpPr>
          <p:cNvPr id="12" name="Rectangle 3"/>
          <p:cNvSpPr txBox="1">
            <a:spLocks noChangeArrowheads="1"/>
          </p:cNvSpPr>
          <p:nvPr/>
        </p:nvSpPr>
        <p:spPr>
          <a:xfrm>
            <a:off x="35496" y="882100"/>
            <a:ext cx="9217024" cy="254690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lnSpc>
                <a:spcPct val="90000"/>
              </a:lnSpc>
              <a:buNone/>
            </a:pPr>
            <a:r>
              <a:rPr lang="en-CA" altLang="en-US" b="1" kern="0" dirty="0"/>
              <a:t>1st [Ellipse Law</a:t>
            </a:r>
            <a:r>
              <a:rPr lang="en-CA" altLang="en-US" b="1" kern="0" dirty="0" smtClean="0"/>
              <a:t>]:</a:t>
            </a:r>
          </a:p>
          <a:p>
            <a:pPr marL="0" indent="0" eaLnBrk="1" hangingPunct="1">
              <a:lnSpc>
                <a:spcPct val="90000"/>
              </a:lnSpc>
              <a:buNone/>
            </a:pPr>
            <a:r>
              <a:rPr lang="en-CA" altLang="en-US" kern="0" dirty="0" smtClean="0"/>
              <a:t>Planets </a:t>
            </a:r>
            <a:r>
              <a:rPr lang="en-CA" altLang="en-US" kern="0" dirty="0"/>
              <a:t>travel on elliptical orbits </a:t>
            </a:r>
            <a:r>
              <a:rPr lang="en-CA" altLang="en-US" kern="0" dirty="0" smtClean="0"/>
              <a:t>with </a:t>
            </a:r>
            <a:r>
              <a:rPr lang="en-CA" altLang="en-US" kern="0" dirty="0"/>
              <a:t>the </a:t>
            </a:r>
            <a:r>
              <a:rPr lang="en-CA" altLang="en-US" kern="0" dirty="0" smtClean="0"/>
              <a:t>Sun </a:t>
            </a:r>
            <a:r>
              <a:rPr lang="en-CA" altLang="en-US" kern="0" dirty="0"/>
              <a:t>at one focus</a:t>
            </a:r>
            <a:r>
              <a:rPr lang="en-CA" altLang="en-US" kern="0" dirty="0" smtClean="0"/>
              <a:t>.</a:t>
            </a:r>
            <a:endParaRPr lang="en-CA" altLang="en-US" dirty="0" smtClean="0"/>
          </a:p>
          <a:p>
            <a:pPr marL="0" indent="0">
              <a:buNone/>
            </a:pPr>
            <a:endParaRPr lang="en-CA" sz="800" b="1" dirty="0" smtClean="0"/>
          </a:p>
          <a:p>
            <a:pPr marL="0" indent="0">
              <a:buNone/>
            </a:pPr>
            <a:r>
              <a:rPr lang="en-CA" b="1" dirty="0" smtClean="0"/>
              <a:t>2</a:t>
            </a:r>
            <a:r>
              <a:rPr lang="en-CA" b="1" baseline="30000" dirty="0" smtClean="0"/>
              <a:t>nd</a:t>
            </a:r>
            <a:r>
              <a:rPr lang="en-CA" b="1" dirty="0" smtClean="0"/>
              <a:t> </a:t>
            </a:r>
            <a:r>
              <a:rPr lang="en-CA" b="1" dirty="0"/>
              <a:t>[Area Law</a:t>
            </a:r>
            <a:r>
              <a:rPr lang="en-CA" b="1" dirty="0" smtClean="0"/>
              <a:t>]:</a:t>
            </a:r>
          </a:p>
          <a:p>
            <a:pPr marL="0" indent="0">
              <a:buNone/>
            </a:pPr>
            <a:r>
              <a:rPr lang="en-CA" dirty="0" smtClean="0"/>
              <a:t>A </a:t>
            </a:r>
            <a:r>
              <a:rPr lang="en-CA" dirty="0"/>
              <a:t>line drawn from the Sun to a </a:t>
            </a:r>
            <a:r>
              <a:rPr lang="en-CA" dirty="0" smtClean="0"/>
              <a:t>planet sweeps out </a:t>
            </a:r>
            <a:r>
              <a:rPr lang="en-CA" dirty="0"/>
              <a:t>equal areas in equal </a:t>
            </a:r>
            <a:r>
              <a:rPr lang="en-CA" dirty="0" smtClean="0"/>
              <a:t>time intervals.</a:t>
            </a:r>
          </a:p>
          <a:p>
            <a:pPr marL="0" indent="0">
              <a:buNone/>
            </a:pPr>
            <a:endParaRPr lang="en-CA" sz="800" dirty="0"/>
          </a:p>
          <a:p>
            <a:pPr marL="0" indent="0">
              <a:buNone/>
            </a:pPr>
            <a:r>
              <a:rPr lang="en-CA" dirty="0" smtClean="0">
                <a:solidFill>
                  <a:srgbClr val="7030A0"/>
                </a:solidFill>
              </a:rPr>
              <a:t>…revealed </a:t>
            </a:r>
            <a:r>
              <a:rPr lang="en-CA" dirty="0">
                <a:solidFill>
                  <a:srgbClr val="7030A0"/>
                </a:solidFill>
              </a:rPr>
              <a:t>in </a:t>
            </a:r>
            <a:r>
              <a:rPr lang="en-CA" i="1" dirty="0" err="1">
                <a:solidFill>
                  <a:srgbClr val="7030A0"/>
                </a:solidFill>
              </a:rPr>
              <a:t>Astronomia</a:t>
            </a:r>
            <a:r>
              <a:rPr lang="en-CA" i="1" dirty="0">
                <a:solidFill>
                  <a:srgbClr val="7030A0"/>
                </a:solidFill>
              </a:rPr>
              <a:t> Nova (A New Astronomy) </a:t>
            </a:r>
            <a:r>
              <a:rPr lang="en-CA" dirty="0">
                <a:solidFill>
                  <a:srgbClr val="7030A0"/>
                </a:solidFill>
              </a:rPr>
              <a:t>[1609]</a:t>
            </a:r>
          </a:p>
          <a:p>
            <a:pPr marL="0" indent="0">
              <a:buNone/>
            </a:pPr>
            <a:endParaRPr lang="en-CA" dirty="0"/>
          </a:p>
          <a:p>
            <a:pPr marL="0" indent="0" eaLnBrk="1" hangingPunct="1">
              <a:lnSpc>
                <a:spcPct val="90000"/>
              </a:lnSpc>
              <a:buNone/>
            </a:pPr>
            <a:endParaRPr lang="en-CA" altLang="en-US" kern="0" dirty="0"/>
          </a:p>
        </p:txBody>
      </p:sp>
      <p:pic>
        <p:nvPicPr>
          <p:cNvPr id="8" name="Picture 2" descr="http://www.csgnetwork.com/ellip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172048"/>
            <a:ext cx="3096344" cy="24281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upload.wikimedia.org/wikipedia/commons/7/75/Kepler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896" y="4265670"/>
            <a:ext cx="3401574" cy="2366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57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p:cNvSpPr>
            <a:spLocks noGrp="1" noChangeArrowheads="1"/>
          </p:cNvSpPr>
          <p:nvPr>
            <p:ph type="title"/>
          </p:nvPr>
        </p:nvSpPr>
        <p:spPr>
          <a:xfrm>
            <a:off x="109203" y="116632"/>
            <a:ext cx="5436269" cy="611287"/>
          </a:xfrm>
        </p:spPr>
        <p:txBody>
          <a:bodyPr/>
          <a:lstStyle/>
          <a:p>
            <a:pPr eaLnBrk="1" hangingPunct="1"/>
            <a:r>
              <a:rPr lang="en-US" altLang="en-US" sz="4000" dirty="0" smtClean="0"/>
              <a:t>Properties of an ellipse</a:t>
            </a:r>
          </a:p>
        </p:txBody>
      </p:sp>
      <p:pic>
        <p:nvPicPr>
          <p:cNvPr id="11" name="Content Placeholder 10" descr="03-B0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6224"/>
          <a:stretch/>
        </p:blipFill>
        <p:spPr>
          <a:xfrm>
            <a:off x="3203848" y="1556792"/>
            <a:ext cx="5613400" cy="4015105"/>
          </a:xfrm>
          <a:noFill/>
        </p:spPr>
      </p:pic>
      <p:sp>
        <p:nvSpPr>
          <p:cNvPr id="13" name="Text Box 11"/>
          <p:cNvSpPr txBox="1">
            <a:spLocks noChangeArrowheads="1"/>
          </p:cNvSpPr>
          <p:nvPr/>
        </p:nvSpPr>
        <p:spPr bwMode="auto">
          <a:xfrm>
            <a:off x="271642" y="1196752"/>
            <a:ext cx="2644174"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en-US" altLang="en-US" sz="2800" dirty="0" err="1">
                <a:solidFill>
                  <a:srgbClr val="009999"/>
                </a:solidFill>
                <a:latin typeface="+mn-lt"/>
              </a:rPr>
              <a:t>semimajor</a:t>
            </a:r>
            <a:r>
              <a:rPr lang="en-US" altLang="en-US" sz="2800" dirty="0">
                <a:solidFill>
                  <a:srgbClr val="009999"/>
                </a:solidFill>
                <a:latin typeface="+mn-lt"/>
              </a:rPr>
              <a:t> axis is the </a:t>
            </a:r>
            <a:r>
              <a:rPr lang="en-US" altLang="en-US" sz="2800" i="1" dirty="0">
                <a:solidFill>
                  <a:srgbClr val="009999"/>
                </a:solidFill>
                <a:latin typeface="+mn-lt"/>
              </a:rPr>
              <a:t>average </a:t>
            </a:r>
            <a:r>
              <a:rPr lang="en-US" altLang="en-US" sz="2800" dirty="0">
                <a:solidFill>
                  <a:srgbClr val="009999"/>
                </a:solidFill>
                <a:latin typeface="+mn-lt"/>
              </a:rPr>
              <a:t>distance of a body from the </a:t>
            </a:r>
            <a:r>
              <a:rPr lang="en-US" altLang="en-US" sz="2800" dirty="0" smtClean="0">
                <a:solidFill>
                  <a:srgbClr val="009999"/>
                </a:solidFill>
                <a:latin typeface="+mn-lt"/>
              </a:rPr>
              <a:t>orbit</a:t>
            </a:r>
            <a:r>
              <a:rPr lang="en-CA" altLang="en-US" sz="2800" dirty="0" smtClean="0">
                <a:solidFill>
                  <a:srgbClr val="009999"/>
                </a:solidFill>
                <a:latin typeface="+mn-lt"/>
              </a:rPr>
              <a:t>’</a:t>
            </a:r>
            <a:r>
              <a:rPr lang="en-US" altLang="ja-JP" sz="2800" dirty="0" smtClean="0">
                <a:solidFill>
                  <a:srgbClr val="009999"/>
                </a:solidFill>
                <a:latin typeface="+mn-lt"/>
              </a:rPr>
              <a:t>s focus</a:t>
            </a:r>
          </a:p>
          <a:p>
            <a:pPr eaLnBrk="1" hangingPunct="1"/>
            <a:endParaRPr lang="en-US" altLang="ja-JP" sz="2800" dirty="0">
              <a:solidFill>
                <a:srgbClr val="009999"/>
              </a:solidFill>
              <a:latin typeface="+mn-lt"/>
            </a:endParaRPr>
          </a:p>
          <a:p>
            <a:pPr eaLnBrk="1" hangingPunct="1"/>
            <a:r>
              <a:rPr lang="en-CA" altLang="ja-JP" sz="2800" dirty="0">
                <a:solidFill>
                  <a:srgbClr val="009999"/>
                </a:solidFill>
                <a:latin typeface="+mn-lt"/>
              </a:rPr>
              <a:t>an orbit’s focus is at the location of the </a:t>
            </a:r>
            <a:r>
              <a:rPr lang="en-CA" altLang="ja-JP" sz="2800" b="1" dirty="0">
                <a:solidFill>
                  <a:srgbClr val="009999"/>
                </a:solidFill>
                <a:latin typeface="+mn-lt"/>
              </a:rPr>
              <a:t>centre of mass</a:t>
            </a:r>
            <a:r>
              <a:rPr lang="en-CA" altLang="ja-JP" sz="2800" dirty="0">
                <a:solidFill>
                  <a:srgbClr val="009999"/>
                </a:solidFill>
                <a:latin typeface="+mn-lt"/>
              </a:rPr>
              <a:t> of the system</a:t>
            </a:r>
          </a:p>
          <a:p>
            <a:pPr eaLnBrk="1" hangingPunct="1"/>
            <a:endParaRPr lang="en-US" altLang="ja-JP" sz="2800" dirty="0" smtClean="0">
              <a:solidFill>
                <a:srgbClr val="009999"/>
              </a:solidFill>
              <a:latin typeface="+mn-lt"/>
            </a:endParaRPr>
          </a:p>
          <a:p>
            <a:pPr eaLnBrk="1" hangingPunct="1"/>
            <a:endParaRPr lang="en-US" altLang="en-US" sz="2800" dirty="0">
              <a:solidFill>
                <a:srgbClr val="009999"/>
              </a:solidFill>
              <a:latin typeface="+mn-lt"/>
            </a:endParaRPr>
          </a:p>
          <a:p>
            <a:pPr eaLnBrk="1" hangingPunct="1"/>
            <a:endParaRPr lang="en-US" altLang="en-US" sz="2800" dirty="0">
              <a:solidFill>
                <a:srgbClr val="009999"/>
              </a:solidFill>
              <a:latin typeface="+mn-lt"/>
            </a:endParaRPr>
          </a:p>
        </p:txBody>
      </p:sp>
    </p:spTree>
    <p:extLst>
      <p:ext uri="{BB962C8B-B14F-4D97-AF65-F5344CB8AC3E}">
        <p14:creationId xmlns:p14="http://schemas.microsoft.com/office/powerpoint/2010/main" val="15724269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1" name="Picture 3" descr="earthell_circl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0"/>
            <a:ext cx="5126038"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9092" name="TextBox 4"/>
          <p:cNvSpPr txBox="1">
            <a:spLocks noChangeArrowheads="1"/>
          </p:cNvSpPr>
          <p:nvPr/>
        </p:nvSpPr>
        <p:spPr bwMode="auto">
          <a:xfrm>
            <a:off x="1825883" y="46673"/>
            <a:ext cx="554426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US" altLang="en-US" sz="2800" dirty="0">
                <a:solidFill>
                  <a:srgbClr val="009999"/>
                </a:solidFill>
                <a:latin typeface="+mn-lt"/>
              </a:rPr>
              <a:t>The shape of the Earth’s orbit (blue) and a circle with the same radius(black) as the semi-major axis.</a:t>
            </a:r>
          </a:p>
        </p:txBody>
      </p:sp>
      <p:sp>
        <p:nvSpPr>
          <p:cNvPr id="89093" name="TextBox 5"/>
          <p:cNvSpPr txBox="1">
            <a:spLocks noChangeArrowheads="1"/>
          </p:cNvSpPr>
          <p:nvPr/>
        </p:nvSpPr>
        <p:spPr bwMode="auto">
          <a:xfrm>
            <a:off x="3995738" y="2997200"/>
            <a:ext cx="1081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en-US" altLang="en-US">
                <a:solidFill>
                  <a:srgbClr val="FF6600"/>
                </a:solidFill>
              </a:rPr>
              <a:t>SUN</a:t>
            </a:r>
          </a:p>
        </p:txBody>
      </p:sp>
      <p:sp>
        <p:nvSpPr>
          <p:cNvPr id="89094" name="TextBox 6"/>
          <p:cNvSpPr txBox="1">
            <a:spLocks noChangeArrowheads="1"/>
          </p:cNvSpPr>
          <p:nvPr/>
        </p:nvSpPr>
        <p:spPr bwMode="auto">
          <a:xfrm>
            <a:off x="2195388" y="5949280"/>
            <a:ext cx="48248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ctr" eaLnBrk="1" hangingPunct="1"/>
            <a:r>
              <a:rPr lang="en-US" altLang="en-US" sz="1800" dirty="0">
                <a:solidFill>
                  <a:srgbClr val="7030A0"/>
                </a:solidFill>
                <a:latin typeface="+mn-lt"/>
              </a:rPr>
              <a:t>Orbits to correct scale but Sun much too large!</a:t>
            </a:r>
          </a:p>
        </p:txBody>
      </p:sp>
    </p:spTree>
    <p:extLst>
      <p:ext uri="{BB962C8B-B14F-4D97-AF65-F5344CB8AC3E}">
        <p14:creationId xmlns:p14="http://schemas.microsoft.com/office/powerpoint/2010/main" val="4846507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0" y="188913"/>
            <a:ext cx="9144000" cy="647799"/>
          </a:xfrm>
        </p:spPr>
        <p:txBody>
          <a:bodyPr/>
          <a:lstStyle/>
          <a:p>
            <a:pPr eaLnBrk="1" hangingPunct="1"/>
            <a:r>
              <a:rPr lang="en-US" altLang="en-US" sz="4000" dirty="0" err="1" smtClean="0"/>
              <a:t>Kepler’s</a:t>
            </a:r>
            <a:r>
              <a:rPr lang="en-US" altLang="en-US" sz="4000" dirty="0" smtClean="0"/>
              <a:t> Laws of Planetary Motion</a:t>
            </a:r>
            <a:endParaRPr lang="en-US" altLang="en-US" sz="4000" dirty="0" smtClean="0">
              <a:solidFill>
                <a:srgbClr val="009999"/>
              </a:solidFill>
            </a:endParaRPr>
          </a:p>
        </p:txBody>
      </p:sp>
      <mc:AlternateContent xmlns:mc="http://schemas.openxmlformats.org/markup-compatibility/2006" xmlns:a14="http://schemas.microsoft.com/office/drawing/2010/main">
        <mc:Choice Requires="a14">
          <p:sp>
            <p:nvSpPr>
              <p:cNvPr id="12" name="Rectangle 3"/>
              <p:cNvSpPr txBox="1">
                <a:spLocks noChangeArrowheads="1"/>
              </p:cNvSpPr>
              <p:nvPr/>
            </p:nvSpPr>
            <p:spPr>
              <a:xfrm>
                <a:off x="35496" y="882100"/>
                <a:ext cx="9217024" cy="597590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lnSpc>
                    <a:spcPct val="90000"/>
                  </a:lnSpc>
                  <a:buNone/>
                </a:pPr>
                <a:r>
                  <a:rPr lang="en-CA" altLang="en-US" b="1" kern="0" dirty="0" smtClean="0"/>
                  <a:t>3rd [Period Law]:</a:t>
                </a:r>
              </a:p>
              <a:p>
                <a:pPr marL="0" indent="0" eaLnBrk="1" hangingPunct="1">
                  <a:lnSpc>
                    <a:spcPct val="90000"/>
                  </a:lnSpc>
                  <a:buNone/>
                </a:pPr>
                <a:r>
                  <a:rPr lang="en-CA" altLang="en-US" kern="0" dirty="0"/>
                  <a:t>The squares of the sidereal orbital periods </a:t>
                </a:r>
                <a:r>
                  <a:rPr lang="en-CA" altLang="en-US" kern="0" dirty="0" smtClean="0"/>
                  <a:t>of </a:t>
                </a:r>
                <a:r>
                  <a:rPr lang="en-CA" altLang="en-US" kern="0" dirty="0"/>
                  <a:t>the planets are proportional to the </a:t>
                </a:r>
                <a:r>
                  <a:rPr lang="en-CA" altLang="en-US" kern="0" dirty="0" smtClean="0"/>
                  <a:t>cubes of </a:t>
                </a:r>
                <a:r>
                  <a:rPr lang="en-CA" altLang="en-US" kern="0" dirty="0"/>
                  <a:t>the </a:t>
                </a:r>
                <a:r>
                  <a:rPr lang="en-CA" altLang="en-US" kern="0" dirty="0" err="1"/>
                  <a:t>semimajor</a:t>
                </a:r>
                <a:r>
                  <a:rPr lang="en-CA" altLang="en-US" kern="0" dirty="0"/>
                  <a:t> axis of their orbits</a:t>
                </a:r>
                <a:r>
                  <a:rPr lang="en-CA" altLang="en-US" kern="0" dirty="0" smtClean="0"/>
                  <a:t>.</a:t>
                </a:r>
              </a:p>
              <a:p>
                <a:pPr marL="0" indent="0" eaLnBrk="1" hangingPunct="1">
                  <a:lnSpc>
                    <a:spcPct val="90000"/>
                  </a:lnSpc>
                  <a:buNone/>
                </a:pPr>
                <a:endParaRPr lang="en-CA" altLang="en-US" sz="800" kern="0" dirty="0"/>
              </a:p>
              <a:p>
                <a:pPr marL="0" indent="0" eaLnBrk="1" hangingPunct="1">
                  <a:lnSpc>
                    <a:spcPct val="90000"/>
                  </a:lnSpc>
                  <a:buNone/>
                </a:pPr>
                <a14:m>
                  <m:oMathPara xmlns:m="http://schemas.openxmlformats.org/officeDocument/2006/math">
                    <m:oMathParaPr>
                      <m:jc m:val="centerGroup"/>
                    </m:oMathParaPr>
                    <m:oMath xmlns:m="http://schemas.openxmlformats.org/officeDocument/2006/math">
                      <m:sSup>
                        <m:sSupPr>
                          <m:ctrlPr>
                            <a:rPr lang="en-CA" altLang="en-US" i="1" kern="0" smtClean="0">
                              <a:latin typeface="Cambria Math" charset="0"/>
                            </a:rPr>
                          </m:ctrlPr>
                        </m:sSupPr>
                        <m:e>
                          <m:r>
                            <a:rPr lang="en-CA" altLang="en-US" b="0" i="1" kern="0" smtClean="0">
                              <a:latin typeface="Cambria Math"/>
                            </a:rPr>
                            <m:t>𝑃</m:t>
                          </m:r>
                        </m:e>
                        <m:sup>
                          <m:r>
                            <a:rPr lang="en-CA" altLang="en-US" b="0" i="1" kern="0" smtClean="0">
                              <a:latin typeface="Cambria Math"/>
                            </a:rPr>
                            <m:t>2</m:t>
                          </m:r>
                        </m:sup>
                      </m:sSup>
                      <m:r>
                        <a:rPr lang="en-CA" altLang="en-US" b="0" i="1" kern="0" smtClean="0">
                          <a:latin typeface="Cambria Math"/>
                        </a:rPr>
                        <m:t>=</m:t>
                      </m:r>
                      <m:sSup>
                        <m:sSupPr>
                          <m:ctrlPr>
                            <a:rPr lang="en-CA" altLang="en-US" b="0" i="1" kern="0" smtClean="0">
                              <a:latin typeface="Cambria Math" charset="0"/>
                            </a:rPr>
                          </m:ctrlPr>
                        </m:sSupPr>
                        <m:e>
                          <m:r>
                            <a:rPr lang="en-CA" altLang="en-US" b="0" i="1" kern="0" smtClean="0">
                              <a:latin typeface="Cambria Math"/>
                            </a:rPr>
                            <m:t>𝑎</m:t>
                          </m:r>
                        </m:e>
                        <m:sup>
                          <m:r>
                            <a:rPr lang="en-CA" altLang="en-US" b="0" i="1" kern="0" smtClean="0">
                              <a:latin typeface="Cambria Math"/>
                            </a:rPr>
                            <m:t>3</m:t>
                          </m:r>
                        </m:sup>
                      </m:sSup>
                    </m:oMath>
                  </m:oMathPara>
                </a14:m>
                <a:endParaRPr lang="en-CA" altLang="en-US" kern="0" dirty="0" smtClean="0"/>
              </a:p>
              <a:p>
                <a:pPr marL="0" indent="0" eaLnBrk="1" hangingPunct="1">
                  <a:lnSpc>
                    <a:spcPct val="90000"/>
                  </a:lnSpc>
                  <a:buNone/>
                </a:pPr>
                <a:endParaRPr lang="en-CA" altLang="en-US" sz="800" kern="0" dirty="0"/>
              </a:p>
              <a:p>
                <a:pPr marL="0" indent="0">
                  <a:buNone/>
                </a:pPr>
                <a:r>
                  <a:rPr lang="en-CA" dirty="0" smtClean="0">
                    <a:solidFill>
                      <a:srgbClr val="7030A0"/>
                    </a:solidFill>
                  </a:rPr>
                  <a:t>…revealed </a:t>
                </a:r>
                <a:r>
                  <a:rPr lang="en-CA" dirty="0">
                    <a:solidFill>
                      <a:srgbClr val="7030A0"/>
                    </a:solidFill>
                  </a:rPr>
                  <a:t>in </a:t>
                </a:r>
                <a:r>
                  <a:rPr lang="en-CA" i="1" dirty="0" err="1">
                    <a:solidFill>
                      <a:srgbClr val="7030A0"/>
                    </a:solidFill>
                  </a:rPr>
                  <a:t>Harmonices</a:t>
                </a:r>
                <a:r>
                  <a:rPr lang="en-CA" i="1" dirty="0">
                    <a:solidFill>
                      <a:srgbClr val="7030A0"/>
                    </a:solidFill>
                  </a:rPr>
                  <a:t> Mundi (Harmony of the World) [1619</a:t>
                </a:r>
                <a:r>
                  <a:rPr lang="en-CA" i="1" dirty="0" smtClean="0">
                    <a:solidFill>
                      <a:srgbClr val="7030A0"/>
                    </a:solidFill>
                  </a:rPr>
                  <a:t>]</a:t>
                </a:r>
              </a:p>
              <a:p>
                <a:pPr marL="0" indent="0">
                  <a:buNone/>
                </a:pPr>
                <a:endParaRPr lang="en-CA" i="1" dirty="0">
                  <a:solidFill>
                    <a:srgbClr val="7030A0"/>
                  </a:solidFill>
                </a:endParaRPr>
              </a:p>
              <a:p>
                <a:pPr marL="0" indent="0">
                  <a:buNone/>
                </a:pPr>
                <a:r>
                  <a:rPr lang="en-CA" dirty="0" smtClean="0"/>
                  <a:t>For </a:t>
                </a:r>
                <a:r>
                  <a:rPr lang="en-CA" dirty="0"/>
                  <a:t>objects orbiting the </a:t>
                </a:r>
                <a:r>
                  <a:rPr lang="en-CA" dirty="0" smtClean="0"/>
                  <a:t>Sun, </a:t>
                </a:r>
                <a14:m>
                  <m:oMath xmlns:m="http://schemas.openxmlformats.org/officeDocument/2006/math">
                    <m:r>
                      <a:rPr lang="en-CA" altLang="en-US" i="1" kern="0">
                        <a:latin typeface="Cambria Math"/>
                      </a:rPr>
                      <m:t>𝑃</m:t>
                    </m:r>
                  </m:oMath>
                </a14:m>
                <a:r>
                  <a:rPr lang="en-CA" dirty="0" smtClean="0"/>
                  <a:t> is in years and </a:t>
                </a:r>
                <a14:m>
                  <m:oMath xmlns:m="http://schemas.openxmlformats.org/officeDocument/2006/math">
                    <m:r>
                      <a:rPr lang="en-CA" altLang="en-US" i="1" kern="0">
                        <a:latin typeface="Cambria Math"/>
                      </a:rPr>
                      <m:t>𝑎</m:t>
                    </m:r>
                  </m:oMath>
                </a14:m>
                <a:r>
                  <a:rPr lang="en-CA" dirty="0" smtClean="0"/>
                  <a:t> is in AU.</a:t>
                </a:r>
                <a:endParaRPr lang="en-CA" baseline="30000" dirty="0"/>
              </a:p>
              <a:p>
                <a:pPr marL="0" indent="0">
                  <a:buNone/>
                </a:pPr>
                <a:r>
                  <a:rPr lang="en-CA" dirty="0" smtClean="0"/>
                  <a:t>E.g</a:t>
                </a:r>
                <a:r>
                  <a:rPr lang="en-CA" dirty="0"/>
                  <a:t>. Mars: (</a:t>
                </a:r>
                <a:r>
                  <a:rPr lang="en-CA" dirty="0" smtClean="0"/>
                  <a:t>1.88)</a:t>
                </a:r>
                <a:r>
                  <a:rPr lang="en-CA" baseline="30000" dirty="0" smtClean="0"/>
                  <a:t>2</a:t>
                </a:r>
                <a:r>
                  <a:rPr lang="en-CA" dirty="0" smtClean="0"/>
                  <a:t> = (1.52)</a:t>
                </a:r>
                <a:r>
                  <a:rPr lang="en-CA" baseline="30000" dirty="0" smtClean="0"/>
                  <a:t>3</a:t>
                </a:r>
                <a:endParaRPr lang="en-CA" i="1" dirty="0">
                  <a:solidFill>
                    <a:srgbClr val="7030A0"/>
                  </a:solidFill>
                </a:endParaRPr>
              </a:p>
            </p:txBody>
          </p:sp>
        </mc:Choice>
        <mc:Fallback xmlns="">
          <p:sp>
            <p:nvSpPr>
              <p:cNvPr id="12" name="Rectangle 3"/>
              <p:cNvSpPr txBox="1">
                <a:spLocks noRot="1" noChangeAspect="1" noMove="1" noResize="1" noEditPoints="1" noAdjustHandles="1" noChangeArrowheads="1" noChangeShapeType="1" noTextEdit="1"/>
              </p:cNvSpPr>
              <p:nvPr/>
            </p:nvSpPr>
            <p:spPr>
              <a:xfrm>
                <a:off x="35496" y="882100"/>
                <a:ext cx="9217024" cy="5975900"/>
              </a:xfrm>
              <a:prstGeom prst="rect">
                <a:avLst/>
              </a:prstGeom>
              <a:blipFill rotWithShape="1">
                <a:blip r:embed="rId3"/>
                <a:stretch>
                  <a:fillRect l="-1389" t="-1633" r="-1190"/>
                </a:stretch>
              </a:blipFill>
            </p:spPr>
            <p:txBody>
              <a:bodyPr/>
              <a:lstStyle/>
              <a:p>
                <a:r>
                  <a:rPr lang="en-CA">
                    <a:noFill/>
                  </a:rPr>
                  <a:t> </a:t>
                </a:r>
              </a:p>
            </p:txBody>
          </p:sp>
        </mc:Fallback>
      </mc:AlternateContent>
      <p:pic>
        <p:nvPicPr>
          <p:cNvPr id="7" name="Picture 2" descr="http://upload.wikimedia.org/wikipedia/commons/d/d4/Johannes_Kepler_16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2560" y="-531440"/>
            <a:ext cx="1302231" cy="178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0292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smtClean="0"/>
              <a:t>Astronomy is the Oldest Natural Science</a:t>
            </a:r>
            <a:endParaRPr lang="en-US" sz="4000" dirty="0"/>
          </a:p>
        </p:txBody>
      </p:sp>
      <p:sp>
        <p:nvSpPr>
          <p:cNvPr id="3" name="Rectangle 3"/>
          <p:cNvSpPr txBox="1">
            <a:spLocks noChangeArrowheads="1"/>
          </p:cNvSpPr>
          <p:nvPr/>
        </p:nvSpPr>
        <p:spPr>
          <a:xfrm>
            <a:off x="0" y="764705"/>
            <a:ext cx="9144000" cy="648071"/>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a:t>c.100 BC: </a:t>
            </a:r>
            <a:r>
              <a:rPr lang="en-CA" kern="0" dirty="0" err="1"/>
              <a:t>Antikythera</a:t>
            </a:r>
            <a:r>
              <a:rPr lang="en-CA" kern="0" dirty="0"/>
              <a:t> mechanism—Archimedes? Hipparchus?</a:t>
            </a:r>
          </a:p>
          <a:p>
            <a:pPr eaLnBrk="1" hangingPunct="1">
              <a:buFont typeface="Wingdings" charset="2"/>
              <a:buNone/>
            </a:pPr>
            <a:endParaRPr lang="en-US" kern="0" dirty="0"/>
          </a:p>
        </p:txBody>
      </p:sp>
      <p:pic>
        <p:nvPicPr>
          <p:cNvPr id="7" name="Picture 7" descr="http://upload.wikimedia.org/wikipedia/commons/thumb/6/6a/Antikythera-justtrain-horiz.svg/500px-Antikythera-justtrain-horiz.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323" y="4293096"/>
            <a:ext cx="5989149" cy="23477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upload.wikimedia.org/wikipedia/commons/thumb/e/e8/Antikythera_mechanism.svg/500px-Antikythera_mechanism.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531920" y="4248530"/>
            <a:ext cx="1946998" cy="26518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708920" y="1059581"/>
            <a:ext cx="6480720" cy="338554"/>
          </a:xfrm>
          <a:prstGeom prst="rect">
            <a:avLst/>
          </a:prstGeom>
          <a:noFill/>
        </p:spPr>
        <p:txBody>
          <a:bodyPr wrap="square" rtlCol="0">
            <a:spAutoFit/>
          </a:bodyPr>
          <a:lstStyle/>
          <a:p>
            <a:endParaRPr lang="en-CA" sz="1600" dirty="0"/>
          </a:p>
        </p:txBody>
      </p:sp>
      <p:sp>
        <p:nvSpPr>
          <p:cNvPr id="11" name="Rectangle 3"/>
          <p:cNvSpPr txBox="1">
            <a:spLocks noChangeArrowheads="1"/>
          </p:cNvSpPr>
          <p:nvPr/>
        </p:nvSpPr>
        <p:spPr>
          <a:xfrm>
            <a:off x="3845676" y="1412776"/>
            <a:ext cx="5118811" cy="288032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sz="2000" kern="0" dirty="0">
                <a:solidFill>
                  <a:srgbClr val="7030A0"/>
                </a:solidFill>
              </a:rPr>
              <a:t>“This device is just extraordinary, the only thing of its kind. The design is beautiful, the astronomy is exactly right. The way the mechanics are designed just makes your jaw drop. Whoever has done this has done it extremely carefully ... in terms of historic and scarcity value, I have to regard this mechanism as being more valuable than the Mona Lisa.”</a:t>
            </a:r>
          </a:p>
          <a:p>
            <a:pPr eaLnBrk="1" hangingPunct="1">
              <a:buFont typeface="Wingdings" charset="2"/>
              <a:buNone/>
            </a:pPr>
            <a:endParaRPr lang="en-US" kern="0" dirty="0"/>
          </a:p>
        </p:txBody>
      </p:sp>
      <p:pic>
        <p:nvPicPr>
          <p:cNvPr id="12" name="Picture 6" descr="http://upload.wikimedia.org/wikipedia/commons/thumb/6/66/NAMA_Machine_d%27Anticyth%C3%A8re_1.jpg/538px-NAMA_Machine_d%27Anticyth%C3%A8re_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398133"/>
            <a:ext cx="3486895" cy="311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8321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0" y="116632"/>
            <a:ext cx="8532440" cy="792088"/>
          </a:xfrm>
        </p:spPr>
        <p:txBody>
          <a:bodyPr/>
          <a:lstStyle/>
          <a:p>
            <a:pPr eaLnBrk="1" hangingPunct="1"/>
            <a:r>
              <a:rPr lang="en-US" altLang="en-US" dirty="0" smtClean="0"/>
              <a:t>Galileo (1563 – 1642)</a:t>
            </a:r>
            <a:endParaRPr lang="en-US" altLang="en-US" dirty="0" smtClean="0">
              <a:solidFill>
                <a:srgbClr val="009999"/>
              </a:solidFill>
            </a:endParaRPr>
          </a:p>
        </p:txBody>
      </p:sp>
      <p:sp>
        <p:nvSpPr>
          <p:cNvPr id="90116" name="Rectangle 3"/>
          <p:cNvSpPr>
            <a:spLocks noGrp="1" noChangeArrowheads="1"/>
          </p:cNvSpPr>
          <p:nvPr>
            <p:ph type="body" sz="half" idx="1"/>
          </p:nvPr>
        </p:nvSpPr>
        <p:spPr>
          <a:xfrm>
            <a:off x="107503" y="869950"/>
            <a:ext cx="6840761" cy="5079330"/>
          </a:xfrm>
        </p:spPr>
        <p:txBody>
          <a:bodyPr/>
          <a:lstStyle/>
          <a:p>
            <a:pPr marL="457200" indent="-457200" eaLnBrk="1" hangingPunct="1"/>
            <a:r>
              <a:rPr lang="en-US" altLang="en-US" dirty="0" smtClean="0"/>
              <a:t>By experiment and reason he showed that the Earth </a:t>
            </a:r>
            <a:r>
              <a:rPr lang="en-US" altLang="en-US" i="1" dirty="0" smtClean="0"/>
              <a:t>could</a:t>
            </a:r>
            <a:r>
              <a:rPr lang="en-US" altLang="en-US" dirty="0" smtClean="0"/>
              <a:t> move.</a:t>
            </a:r>
          </a:p>
          <a:p>
            <a:pPr marL="457200" indent="-457200" eaLnBrk="1" hangingPunct="1"/>
            <a:r>
              <a:rPr lang="en-US" altLang="en-US" dirty="0" smtClean="0"/>
              <a:t>Made the first telescope observations:</a:t>
            </a:r>
            <a:endParaRPr lang="en-US" altLang="en-US" dirty="0"/>
          </a:p>
          <a:p>
            <a:pPr marL="857250" lvl="1" indent="-457200" eaLnBrk="1" hangingPunct="1"/>
            <a:r>
              <a:rPr lang="en-US" altLang="en-US" sz="2800" dirty="0"/>
              <a:t>mountains on Moon</a:t>
            </a:r>
          </a:p>
          <a:p>
            <a:pPr marL="857250" lvl="1" indent="-457200" eaLnBrk="1" hangingPunct="1"/>
            <a:r>
              <a:rPr lang="en-US" altLang="en-US" sz="2800" dirty="0"/>
              <a:t>Sunspots</a:t>
            </a:r>
          </a:p>
          <a:p>
            <a:pPr marL="857250" lvl="1" indent="-457200" eaLnBrk="1" hangingPunct="1"/>
            <a:r>
              <a:rPr lang="en-US" altLang="en-US" sz="2800" dirty="0"/>
              <a:t>Milky Way is made of stars</a:t>
            </a:r>
          </a:p>
          <a:p>
            <a:pPr marL="857250" lvl="1" indent="-457200" eaLnBrk="1" hangingPunct="1"/>
            <a:r>
              <a:rPr lang="en-US" altLang="en-US" sz="2800" dirty="0"/>
              <a:t>moons of Jupiter</a:t>
            </a:r>
          </a:p>
          <a:p>
            <a:pPr marL="857250" lvl="1" indent="-457200" eaLnBrk="1" hangingPunct="1"/>
            <a:r>
              <a:rPr lang="en-US" altLang="en-US" sz="2800" dirty="0" smtClean="0"/>
              <a:t>phases </a:t>
            </a:r>
            <a:r>
              <a:rPr lang="en-US" altLang="en-US" sz="2800" dirty="0"/>
              <a:t>of Venus</a:t>
            </a:r>
          </a:p>
          <a:p>
            <a:pPr marL="457200" indent="-457200" eaLnBrk="1" hangingPunct="1"/>
            <a:r>
              <a:rPr lang="en-US" altLang="en-US" dirty="0" smtClean="0"/>
              <a:t>These solidified the Copernican revolution</a:t>
            </a:r>
            <a:endParaRPr lang="en-US" altLang="en-US" sz="2400" dirty="0" smtClean="0"/>
          </a:p>
        </p:txBody>
      </p:sp>
      <p:pic>
        <p:nvPicPr>
          <p:cNvPr id="9" name="Picture 9" descr="03_Pg68_UnFig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188640"/>
            <a:ext cx="1946869" cy="263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0986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0" y="116632"/>
            <a:ext cx="8532440" cy="792088"/>
          </a:xfrm>
        </p:spPr>
        <p:txBody>
          <a:bodyPr/>
          <a:lstStyle/>
          <a:p>
            <a:pPr eaLnBrk="1" hangingPunct="1"/>
            <a:r>
              <a:rPr lang="en-US" altLang="en-US" dirty="0" smtClean="0"/>
              <a:t>Galileo (1563 – 1642)</a:t>
            </a:r>
            <a:endParaRPr lang="en-US" altLang="en-US" dirty="0" smtClean="0">
              <a:solidFill>
                <a:srgbClr val="009999"/>
              </a:solidFill>
            </a:endParaRPr>
          </a:p>
        </p:txBody>
      </p:sp>
      <p:sp>
        <p:nvSpPr>
          <p:cNvPr id="90116" name="Rectangle 3"/>
          <p:cNvSpPr>
            <a:spLocks noGrp="1" noChangeArrowheads="1"/>
          </p:cNvSpPr>
          <p:nvPr>
            <p:ph type="body" sz="half" idx="1"/>
          </p:nvPr>
        </p:nvSpPr>
        <p:spPr>
          <a:xfrm>
            <a:off x="-6032" y="869950"/>
            <a:ext cx="5976665" cy="4575274"/>
          </a:xfrm>
        </p:spPr>
        <p:txBody>
          <a:bodyPr/>
          <a:lstStyle/>
          <a:p>
            <a:pPr marL="457200" indent="-457200" eaLnBrk="1" hangingPunct="1"/>
            <a:r>
              <a:rPr lang="en-US" altLang="en-US" dirty="0" smtClean="0"/>
              <a:t>Observed:</a:t>
            </a:r>
          </a:p>
          <a:p>
            <a:pPr marL="857250" lvl="1" indent="-457200" eaLnBrk="1" hangingPunct="1"/>
            <a:r>
              <a:rPr lang="en-US" altLang="en-US" dirty="0" smtClean="0"/>
              <a:t>Mountains and valleys on the Moon</a:t>
            </a:r>
          </a:p>
          <a:p>
            <a:pPr marL="857250" lvl="1" indent="-457200" eaLnBrk="1" hangingPunct="1"/>
            <a:r>
              <a:rPr lang="en-US" altLang="en-US" dirty="0" smtClean="0"/>
              <a:t>Sunspots on the Sun</a:t>
            </a:r>
          </a:p>
          <a:p>
            <a:pPr marL="857250" lvl="1" indent="-457200" eaLnBrk="1" hangingPunct="1"/>
            <a:endParaRPr lang="en-US" altLang="en-US" sz="800" dirty="0"/>
          </a:p>
          <a:p>
            <a:pPr marL="457200" indent="-457200" eaLnBrk="1" hangingPunct="1"/>
            <a:r>
              <a:rPr lang="en-US" altLang="en-US" dirty="0" smtClean="0"/>
              <a:t>These “imperfections” challenged:</a:t>
            </a:r>
          </a:p>
          <a:p>
            <a:pPr marL="857250" lvl="1" indent="-457200" eaLnBrk="1" hangingPunct="1"/>
            <a:r>
              <a:rPr lang="en-US" altLang="en-US" dirty="0" smtClean="0"/>
              <a:t>Ideological separation between heavens and Earth</a:t>
            </a:r>
          </a:p>
          <a:p>
            <a:pPr marL="857250" lvl="1" indent="-457200" eaLnBrk="1" hangingPunct="1"/>
            <a:r>
              <a:rPr lang="en-US" altLang="en-US" dirty="0" smtClean="0"/>
              <a:t>Need for “perfect” uniform circular motion of heavenly bodies</a:t>
            </a:r>
          </a:p>
          <a:p>
            <a:pPr marL="857250" lvl="1" indent="-457200" eaLnBrk="1" hangingPunct="1"/>
            <a:endParaRPr lang="en-US" altLang="en-US" dirty="0" smtClean="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1728" y="1052736"/>
            <a:ext cx="3203848" cy="445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66996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0" y="116632"/>
            <a:ext cx="8532440" cy="792088"/>
          </a:xfrm>
        </p:spPr>
        <p:txBody>
          <a:bodyPr/>
          <a:lstStyle/>
          <a:p>
            <a:pPr eaLnBrk="1" hangingPunct="1"/>
            <a:r>
              <a:rPr lang="en-US" altLang="en-US" dirty="0" smtClean="0"/>
              <a:t>Galileo (1563 – 1642)</a:t>
            </a:r>
            <a:endParaRPr lang="en-US" altLang="en-US" dirty="0" smtClean="0">
              <a:solidFill>
                <a:srgbClr val="009999"/>
              </a:solidFill>
            </a:endParaRPr>
          </a:p>
        </p:txBody>
      </p:sp>
      <p:sp>
        <p:nvSpPr>
          <p:cNvPr id="90116" name="Rectangle 3"/>
          <p:cNvSpPr>
            <a:spLocks noGrp="1" noChangeArrowheads="1"/>
          </p:cNvSpPr>
          <p:nvPr>
            <p:ph type="body" sz="half" idx="1"/>
          </p:nvPr>
        </p:nvSpPr>
        <p:spPr>
          <a:xfrm>
            <a:off x="-6032" y="869950"/>
            <a:ext cx="9402568" cy="4719290"/>
          </a:xfrm>
        </p:spPr>
        <p:txBody>
          <a:bodyPr/>
          <a:lstStyle/>
          <a:p>
            <a:pPr marL="457200" indent="-457200" eaLnBrk="1" hangingPunct="1"/>
            <a:r>
              <a:rPr lang="en-US" altLang="en-US" dirty="0" smtClean="0"/>
              <a:t>Observed:</a:t>
            </a:r>
          </a:p>
          <a:p>
            <a:pPr marL="857250" lvl="1" indent="-457200" eaLnBrk="1" hangingPunct="1"/>
            <a:r>
              <a:rPr lang="en-US" altLang="en-US" sz="2800" dirty="0"/>
              <a:t>Milky Way is made of </a:t>
            </a:r>
            <a:endParaRPr lang="en-US" altLang="en-US" sz="2800" dirty="0" smtClean="0"/>
          </a:p>
          <a:p>
            <a:pPr marL="400050" lvl="1" indent="0" eaLnBrk="1" hangingPunct="1">
              <a:buNone/>
            </a:pPr>
            <a:r>
              <a:rPr lang="en-US" altLang="en-US" sz="2800" dirty="0"/>
              <a:t> </a:t>
            </a:r>
            <a:r>
              <a:rPr lang="en-US" altLang="en-US" sz="2800" dirty="0" smtClean="0"/>
              <a:t>     innumerable, extremely </a:t>
            </a:r>
          </a:p>
          <a:p>
            <a:pPr marL="400050" lvl="1" indent="0" eaLnBrk="1" hangingPunct="1">
              <a:buNone/>
            </a:pPr>
            <a:r>
              <a:rPr lang="en-US" altLang="en-US" sz="2800" dirty="0"/>
              <a:t> </a:t>
            </a:r>
            <a:r>
              <a:rPr lang="en-US" altLang="en-US" sz="2800" dirty="0" smtClean="0"/>
              <a:t>     distant stars</a:t>
            </a:r>
            <a:endParaRPr lang="en-US" altLang="en-US" sz="2800" dirty="0"/>
          </a:p>
          <a:p>
            <a:pPr marL="457200" indent="-457200" eaLnBrk="1" hangingPunct="1"/>
            <a:endParaRPr lang="en-US" altLang="en-US" sz="800" dirty="0" smtClean="0"/>
          </a:p>
          <a:p>
            <a:pPr marL="457200" indent="-457200" eaLnBrk="1" hangingPunct="1"/>
            <a:endParaRPr lang="en-US" altLang="en-US" dirty="0" smtClean="0"/>
          </a:p>
          <a:p>
            <a:pPr marL="457200" indent="-457200" eaLnBrk="1" hangingPunct="1"/>
            <a:endParaRPr lang="en-US" altLang="en-US" dirty="0"/>
          </a:p>
          <a:p>
            <a:pPr marL="457200" indent="-457200" eaLnBrk="1" hangingPunct="1"/>
            <a:r>
              <a:rPr lang="en-US" altLang="en-US" dirty="0" smtClean="0"/>
              <a:t>This removed </a:t>
            </a:r>
            <a:r>
              <a:rPr lang="en-US" altLang="en-US" dirty="0" err="1" smtClean="0"/>
              <a:t>Tycho’s</a:t>
            </a:r>
            <a:r>
              <a:rPr lang="en-US" altLang="en-US" dirty="0" smtClean="0"/>
              <a:t> parallax objection to Earth’s motion:</a:t>
            </a:r>
          </a:p>
          <a:p>
            <a:pPr marL="857250" lvl="1" indent="-457200" eaLnBrk="1" hangingPunct="1"/>
            <a:r>
              <a:rPr lang="en-CA" altLang="en-US" sz="2800" dirty="0"/>
              <a:t>If stars were much farther away, then lack of detectable parallax was no longer so troubling</a:t>
            </a:r>
            <a:endParaRPr lang="en-US" altLang="en-US" sz="2800" dirty="0" smtClean="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080" y="764704"/>
            <a:ext cx="4355976" cy="299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1007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0" y="116632"/>
            <a:ext cx="8532440" cy="792088"/>
          </a:xfrm>
        </p:spPr>
        <p:txBody>
          <a:bodyPr/>
          <a:lstStyle/>
          <a:p>
            <a:pPr eaLnBrk="1" hangingPunct="1"/>
            <a:r>
              <a:rPr lang="en-US" altLang="en-US" dirty="0" smtClean="0"/>
              <a:t>Galileo (1563 – 1642)</a:t>
            </a:r>
            <a:endParaRPr lang="en-US" altLang="en-US" dirty="0" smtClean="0">
              <a:solidFill>
                <a:srgbClr val="009999"/>
              </a:solidFill>
            </a:endParaRPr>
          </a:p>
        </p:txBody>
      </p:sp>
      <p:sp>
        <p:nvSpPr>
          <p:cNvPr id="90116" name="Rectangle 3"/>
          <p:cNvSpPr>
            <a:spLocks noGrp="1" noChangeArrowheads="1"/>
          </p:cNvSpPr>
          <p:nvPr>
            <p:ph type="body" sz="half" idx="1"/>
          </p:nvPr>
        </p:nvSpPr>
        <p:spPr>
          <a:xfrm>
            <a:off x="-6032" y="869949"/>
            <a:ext cx="5082088" cy="5399331"/>
          </a:xfrm>
        </p:spPr>
        <p:txBody>
          <a:bodyPr/>
          <a:lstStyle/>
          <a:p>
            <a:pPr marL="457200" indent="-457200" eaLnBrk="1" hangingPunct="1"/>
            <a:r>
              <a:rPr lang="en-US" altLang="en-US" dirty="0" smtClean="0"/>
              <a:t>Observed:</a:t>
            </a:r>
          </a:p>
          <a:p>
            <a:pPr marL="857250" lvl="1" indent="-457200" eaLnBrk="1" hangingPunct="1"/>
            <a:r>
              <a:rPr lang="en-US" altLang="en-US" sz="2800" dirty="0" smtClean="0"/>
              <a:t>Moons of Jupiter</a:t>
            </a:r>
          </a:p>
          <a:p>
            <a:pPr marL="857250" lvl="1" indent="-457200" eaLnBrk="1" hangingPunct="1"/>
            <a:endParaRPr lang="en-US" altLang="en-US" sz="800" dirty="0"/>
          </a:p>
          <a:p>
            <a:pPr marL="457200" indent="-457200" eaLnBrk="1" hangingPunct="1"/>
            <a:r>
              <a:rPr lang="en-US" altLang="en-US" dirty="0" smtClean="0"/>
              <a:t>This undermined a key rationale for geocentric model</a:t>
            </a:r>
          </a:p>
          <a:p>
            <a:pPr marL="857250" lvl="1" indent="-457200" eaLnBrk="1" hangingPunct="1"/>
            <a:r>
              <a:rPr lang="en-CA" altLang="en-US" sz="2800" dirty="0" smtClean="0"/>
              <a:t>If </a:t>
            </a:r>
            <a:r>
              <a:rPr lang="en-CA" altLang="en-US" sz="2800" dirty="0"/>
              <a:t>Jupiter is a centre of motion, there must be </a:t>
            </a:r>
            <a:r>
              <a:rPr lang="en-CA" altLang="en-US" sz="2800" i="1" dirty="0"/>
              <a:t>multiple</a:t>
            </a:r>
            <a:r>
              <a:rPr lang="en-CA" altLang="en-US" sz="2800" dirty="0"/>
              <a:t> </a:t>
            </a:r>
            <a:r>
              <a:rPr lang="en-CA" altLang="en-US" sz="2800" dirty="0" smtClean="0"/>
              <a:t>centres </a:t>
            </a:r>
            <a:r>
              <a:rPr lang="en-CA" altLang="en-US" sz="2800" u="sng" dirty="0"/>
              <a:t>even in a geocentric </a:t>
            </a:r>
            <a:r>
              <a:rPr lang="en-CA" altLang="en-US" sz="2800" u="sng" dirty="0" smtClean="0"/>
              <a:t>model</a:t>
            </a:r>
          </a:p>
          <a:p>
            <a:pPr marL="857250" lvl="1" indent="-457200" eaLnBrk="1" hangingPunct="1"/>
            <a:r>
              <a:rPr lang="en-CA" altLang="en-US" sz="2800" dirty="0" smtClean="0"/>
              <a:t>Thus, multiple centres in a heliocentric model is more palatable </a:t>
            </a:r>
          </a:p>
        </p:txBody>
      </p:sp>
      <p:pic>
        <p:nvPicPr>
          <p:cNvPr id="5" name="Picture 9" descr="03_21_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633656"/>
            <a:ext cx="3821112" cy="563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702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0" y="116632"/>
            <a:ext cx="8532440" cy="792088"/>
          </a:xfrm>
        </p:spPr>
        <p:txBody>
          <a:bodyPr/>
          <a:lstStyle/>
          <a:p>
            <a:pPr eaLnBrk="1" hangingPunct="1"/>
            <a:r>
              <a:rPr lang="en-US" altLang="en-US" dirty="0" smtClean="0"/>
              <a:t>Galileo (1563 – 1642)</a:t>
            </a:r>
            <a:endParaRPr lang="en-US" altLang="en-US" dirty="0" smtClean="0">
              <a:solidFill>
                <a:srgbClr val="009999"/>
              </a:solidFill>
            </a:endParaRPr>
          </a:p>
        </p:txBody>
      </p:sp>
      <p:sp>
        <p:nvSpPr>
          <p:cNvPr id="90116" name="Rectangle 3"/>
          <p:cNvSpPr>
            <a:spLocks noGrp="1" noChangeArrowheads="1"/>
          </p:cNvSpPr>
          <p:nvPr>
            <p:ph type="body" sz="half" idx="1"/>
          </p:nvPr>
        </p:nvSpPr>
        <p:spPr>
          <a:xfrm>
            <a:off x="-6032" y="869949"/>
            <a:ext cx="8898512" cy="5399331"/>
          </a:xfrm>
        </p:spPr>
        <p:txBody>
          <a:bodyPr/>
          <a:lstStyle/>
          <a:p>
            <a:pPr marL="457200" indent="-457200" eaLnBrk="1" hangingPunct="1"/>
            <a:r>
              <a:rPr lang="en-US" altLang="en-US" dirty="0" smtClean="0"/>
              <a:t>Observed:</a:t>
            </a:r>
          </a:p>
          <a:p>
            <a:pPr marL="857250" lvl="1" indent="-457200" eaLnBrk="1" hangingPunct="1"/>
            <a:r>
              <a:rPr lang="en-US" altLang="en-US" sz="2800" dirty="0" smtClean="0"/>
              <a:t>phases of Venus</a:t>
            </a:r>
          </a:p>
          <a:p>
            <a:pPr marL="857250" lvl="1" indent="-457200" eaLnBrk="1" hangingPunct="1"/>
            <a:endParaRPr lang="en-US" altLang="en-US" sz="800" dirty="0"/>
          </a:p>
          <a:p>
            <a:pPr marL="457200" indent="-457200" eaLnBrk="1" hangingPunct="1"/>
            <a:r>
              <a:rPr lang="en-US" altLang="en-US" dirty="0" smtClean="0"/>
              <a:t>This was perhaps the most powerful blow against the Ptolemaic geocentric  model.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212976"/>
            <a:ext cx="5986518" cy="318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16798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0" y="116632"/>
            <a:ext cx="8532440" cy="792088"/>
          </a:xfrm>
        </p:spPr>
        <p:txBody>
          <a:bodyPr/>
          <a:lstStyle/>
          <a:p>
            <a:pPr eaLnBrk="1" hangingPunct="1"/>
            <a:r>
              <a:rPr lang="en-US" altLang="en-US" dirty="0" smtClean="0"/>
              <a:t>Galileo (1563 – 1642)</a:t>
            </a:r>
            <a:endParaRPr lang="en-US" altLang="en-US" dirty="0" smtClean="0">
              <a:solidFill>
                <a:srgbClr val="009999"/>
              </a:solidFill>
            </a:endParaRPr>
          </a:p>
        </p:txBody>
      </p:sp>
      <p:sp>
        <p:nvSpPr>
          <p:cNvPr id="90116" name="Rectangle 3"/>
          <p:cNvSpPr>
            <a:spLocks noGrp="1" noChangeArrowheads="1"/>
          </p:cNvSpPr>
          <p:nvPr>
            <p:ph type="body" sz="half" idx="1"/>
          </p:nvPr>
        </p:nvSpPr>
        <p:spPr>
          <a:xfrm>
            <a:off x="-6032" y="869949"/>
            <a:ext cx="8898512" cy="5399331"/>
          </a:xfrm>
        </p:spPr>
        <p:txBody>
          <a:bodyPr/>
          <a:lstStyle/>
          <a:p>
            <a:pPr marL="457200" indent="-457200" eaLnBrk="1" hangingPunct="1"/>
            <a:r>
              <a:rPr lang="en-US" altLang="en-US" dirty="0" smtClean="0"/>
              <a:t>Observed:</a:t>
            </a:r>
          </a:p>
          <a:p>
            <a:pPr marL="857250" lvl="1" indent="-457200" eaLnBrk="1" hangingPunct="1"/>
            <a:r>
              <a:rPr lang="en-US" altLang="en-US" sz="2800" dirty="0" smtClean="0"/>
              <a:t>phases of Venus</a:t>
            </a:r>
          </a:p>
          <a:p>
            <a:pPr marL="857250" lvl="1" indent="-457200" eaLnBrk="1" hangingPunct="1"/>
            <a:endParaRPr lang="en-US" altLang="en-US" sz="800" dirty="0"/>
          </a:p>
          <a:p>
            <a:pPr marL="457200" indent="-457200" eaLnBrk="1" hangingPunct="1"/>
            <a:r>
              <a:rPr lang="en-US" altLang="en-US" dirty="0" smtClean="0"/>
              <a:t>This was perhaps the most powerful blow against the Ptolemaic geocentric  model.</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212976"/>
            <a:ext cx="8858250" cy="315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txBox="1">
            <a:spLocks noChangeArrowheads="1"/>
          </p:cNvSpPr>
          <p:nvPr/>
        </p:nvSpPr>
        <p:spPr>
          <a:xfrm>
            <a:off x="4460722" y="836712"/>
            <a:ext cx="4608512" cy="7200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altLang="en-US" sz="1800" kern="0" dirty="0" smtClean="0">
                <a:solidFill>
                  <a:srgbClr val="7030A0"/>
                </a:solidFill>
                <a:hlinkClick r:id="rId4"/>
              </a:rPr>
              <a:t>Ptolemaic (geocentric) phases of Venus</a:t>
            </a:r>
            <a:endParaRPr lang="en-US" altLang="en-US" sz="1800" kern="0" dirty="0">
              <a:solidFill>
                <a:srgbClr val="7030A0"/>
              </a:solidFill>
            </a:endParaRPr>
          </a:p>
          <a:p>
            <a:pPr marL="0" indent="0" eaLnBrk="1" hangingPunct="1">
              <a:buNone/>
            </a:pPr>
            <a:r>
              <a:rPr lang="en-US" altLang="en-US" sz="1800" kern="0" dirty="0" smtClean="0">
                <a:solidFill>
                  <a:srgbClr val="7030A0"/>
                </a:solidFill>
                <a:hlinkClick r:id="rId5"/>
              </a:rPr>
              <a:t>Copernican (heliocentric) phases of Venus</a:t>
            </a:r>
            <a:endParaRPr lang="en-US" altLang="en-US" sz="1800" kern="0" dirty="0" smtClean="0">
              <a:solidFill>
                <a:srgbClr val="7030A0"/>
              </a:solidFill>
            </a:endParaRPr>
          </a:p>
        </p:txBody>
      </p:sp>
    </p:spTree>
    <p:extLst>
      <p:ext uri="{BB962C8B-B14F-4D97-AF65-F5344CB8AC3E}">
        <p14:creationId xmlns:p14="http://schemas.microsoft.com/office/powerpoint/2010/main" val="30971362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0" y="116632"/>
            <a:ext cx="8532440" cy="792088"/>
          </a:xfrm>
        </p:spPr>
        <p:txBody>
          <a:bodyPr/>
          <a:lstStyle/>
          <a:p>
            <a:pPr eaLnBrk="1" hangingPunct="1"/>
            <a:r>
              <a:rPr lang="en-US" altLang="en-US" dirty="0" smtClean="0"/>
              <a:t>Summary of the Revolution</a:t>
            </a:r>
            <a:endParaRPr lang="en-US" altLang="en-US" dirty="0" smtClean="0">
              <a:solidFill>
                <a:srgbClr val="009999"/>
              </a:solidFill>
            </a:endParaRPr>
          </a:p>
        </p:txBody>
      </p:sp>
      <p:sp>
        <p:nvSpPr>
          <p:cNvPr id="90116" name="Rectangle 3"/>
          <p:cNvSpPr>
            <a:spLocks noGrp="1" noChangeArrowheads="1"/>
          </p:cNvSpPr>
          <p:nvPr>
            <p:ph type="body" sz="half" idx="1"/>
          </p:nvPr>
        </p:nvSpPr>
        <p:spPr>
          <a:xfrm>
            <a:off x="-6032" y="765973"/>
            <a:ext cx="8898512" cy="6092027"/>
          </a:xfrm>
        </p:spPr>
        <p:txBody>
          <a:bodyPr/>
          <a:lstStyle/>
          <a:p>
            <a:pPr marL="457200" indent="-457200" eaLnBrk="1" hangingPunct="1"/>
            <a:r>
              <a:rPr lang="en-CA" altLang="en-US" dirty="0"/>
              <a:t>Copernicus:</a:t>
            </a:r>
          </a:p>
          <a:p>
            <a:pPr marL="857250" lvl="1" indent="-457200" eaLnBrk="1" hangingPunct="1"/>
            <a:r>
              <a:rPr lang="en-CA" altLang="en-US" dirty="0"/>
              <a:t>Revived heliocentric model (simplest explanation of retrograde motion)</a:t>
            </a:r>
          </a:p>
          <a:p>
            <a:pPr marL="857250" lvl="1" indent="-457200" eaLnBrk="1" hangingPunct="1"/>
            <a:r>
              <a:rPr lang="en-CA" altLang="en-US" dirty="0"/>
              <a:t>First qualitatively correct model of the Solar System (correct order and relative sizes of planetary orbits; still missing overall scale of Solar System)</a:t>
            </a:r>
          </a:p>
          <a:p>
            <a:pPr marL="457200" indent="-457200" eaLnBrk="1" hangingPunct="1"/>
            <a:r>
              <a:rPr lang="en-CA" altLang="en-US" dirty="0" err="1" smtClean="0"/>
              <a:t>Kepler</a:t>
            </a:r>
            <a:r>
              <a:rPr lang="en-CA" altLang="en-US" dirty="0"/>
              <a:t>: </a:t>
            </a:r>
          </a:p>
          <a:p>
            <a:pPr marL="857250" lvl="1" indent="-457200" eaLnBrk="1" hangingPunct="1"/>
            <a:r>
              <a:rPr lang="en-CA" altLang="en-US" dirty="0"/>
              <a:t>Highly mathematical, but work also filled with mysticism and fanciful speculations</a:t>
            </a:r>
          </a:p>
          <a:p>
            <a:pPr marL="857250" lvl="1" indent="-457200" eaLnBrk="1" hangingPunct="1"/>
            <a:r>
              <a:rPr lang="en-CA" altLang="en-US" dirty="0"/>
              <a:t>First to seriously attempt to bring physics into astronomy (“astrophysics”)</a:t>
            </a:r>
          </a:p>
          <a:p>
            <a:pPr marL="857250" lvl="1" indent="-457200" eaLnBrk="1" hangingPunct="1"/>
            <a:r>
              <a:rPr lang="en-CA" altLang="en-US" dirty="0"/>
              <a:t>Three accurate laws (ellipse law, area law, period law) </a:t>
            </a:r>
            <a:r>
              <a:rPr lang="en-CA" altLang="en-US" dirty="0" smtClean="0">
                <a:sym typeface="Wingdings" panose="05000000000000000000" pitchFamily="2" charset="2"/>
              </a:rPr>
              <a:t></a:t>
            </a:r>
            <a:r>
              <a:rPr lang="en-CA" altLang="en-US" dirty="0" smtClean="0"/>
              <a:t> </a:t>
            </a:r>
            <a:r>
              <a:rPr lang="en-CA" altLang="en-US" dirty="0"/>
              <a:t>shift away from Greek </a:t>
            </a:r>
            <a:r>
              <a:rPr lang="en-CA" altLang="en-US" dirty="0" smtClean="0"/>
              <a:t>circles</a:t>
            </a:r>
            <a:endParaRPr lang="en-CA" altLang="en-US" dirty="0"/>
          </a:p>
        </p:txBody>
      </p:sp>
    </p:spTree>
    <p:extLst>
      <p:ext uri="{BB962C8B-B14F-4D97-AF65-F5344CB8AC3E}">
        <p14:creationId xmlns:p14="http://schemas.microsoft.com/office/powerpoint/2010/main" val="41269142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0" y="116632"/>
            <a:ext cx="8532440" cy="792088"/>
          </a:xfrm>
        </p:spPr>
        <p:txBody>
          <a:bodyPr/>
          <a:lstStyle/>
          <a:p>
            <a:pPr eaLnBrk="1" hangingPunct="1"/>
            <a:r>
              <a:rPr lang="en-US" altLang="en-US" dirty="0" smtClean="0"/>
              <a:t>Summary of the Revolution</a:t>
            </a:r>
            <a:endParaRPr lang="en-US" altLang="en-US" dirty="0" smtClean="0">
              <a:solidFill>
                <a:srgbClr val="009999"/>
              </a:solidFill>
            </a:endParaRPr>
          </a:p>
        </p:txBody>
      </p:sp>
      <p:sp>
        <p:nvSpPr>
          <p:cNvPr id="90116" name="Rectangle 3"/>
          <p:cNvSpPr>
            <a:spLocks noGrp="1" noChangeArrowheads="1"/>
          </p:cNvSpPr>
          <p:nvPr>
            <p:ph type="body" sz="half" idx="1"/>
          </p:nvPr>
        </p:nvSpPr>
        <p:spPr>
          <a:xfrm>
            <a:off x="-6032" y="765973"/>
            <a:ext cx="8898512" cy="6092027"/>
          </a:xfrm>
        </p:spPr>
        <p:txBody>
          <a:bodyPr/>
          <a:lstStyle/>
          <a:p>
            <a:pPr marL="457200" indent="-457200" eaLnBrk="1" hangingPunct="1"/>
            <a:r>
              <a:rPr lang="en-CA" altLang="en-US" dirty="0" smtClean="0"/>
              <a:t>Galileo</a:t>
            </a:r>
            <a:r>
              <a:rPr lang="en-CA" altLang="en-US" dirty="0"/>
              <a:t>:</a:t>
            </a:r>
          </a:p>
          <a:p>
            <a:pPr marL="857250" lvl="1" indent="-457200" eaLnBrk="1" hangingPunct="1"/>
            <a:r>
              <a:rPr lang="en-CA" altLang="en-US" dirty="0"/>
              <a:t>Brought incontrovertible observational evidence (e.g., moons of Jupiter, phases of Venus)</a:t>
            </a:r>
          </a:p>
          <a:p>
            <a:pPr marL="857250" lvl="1" indent="-457200" eaLnBrk="1" hangingPunct="1"/>
            <a:r>
              <a:rPr lang="en-CA" altLang="en-US" dirty="0"/>
              <a:t>Argued persuasively against old Aristotelian physics (a major obstacle to the revolution)</a:t>
            </a:r>
          </a:p>
          <a:p>
            <a:pPr marL="857250" lvl="1" indent="-457200" eaLnBrk="1" hangingPunct="1"/>
            <a:r>
              <a:rPr lang="en-CA" altLang="en-US" dirty="0"/>
              <a:t>Laid the foundation for Newton’s </a:t>
            </a:r>
            <a:r>
              <a:rPr lang="en-CA" altLang="en-US" dirty="0" smtClean="0"/>
              <a:t>work</a:t>
            </a:r>
          </a:p>
          <a:p>
            <a:pPr marL="457200" indent="-457200" eaLnBrk="1" hangingPunct="1"/>
            <a:endParaRPr lang="en-CA" altLang="en-US" dirty="0" smtClean="0"/>
          </a:p>
          <a:p>
            <a:pPr marL="457200" indent="-457200" eaLnBrk="1" hangingPunct="1"/>
            <a:r>
              <a:rPr lang="en-CA" altLang="en-US" dirty="0" smtClean="0"/>
              <a:t>But still need the genius of Newton </a:t>
            </a:r>
            <a:r>
              <a:rPr lang="en-CA" altLang="en-US" smtClean="0"/>
              <a:t>to properly </a:t>
            </a:r>
            <a:r>
              <a:rPr lang="en-CA" altLang="en-US" dirty="0" smtClean="0"/>
              <a:t>“unify the heavens and the </a:t>
            </a:r>
            <a:r>
              <a:rPr lang="en-CA" altLang="en-US" smtClean="0"/>
              <a:t>Earth”…</a:t>
            </a:r>
            <a:endParaRPr lang="en-CA" altLang="en-US" dirty="0"/>
          </a:p>
        </p:txBody>
      </p:sp>
    </p:spTree>
    <p:extLst>
      <p:ext uri="{BB962C8B-B14F-4D97-AF65-F5344CB8AC3E}">
        <p14:creationId xmlns:p14="http://schemas.microsoft.com/office/powerpoint/2010/main" val="2854632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smtClean="0"/>
              <a:t>Astronomy is the Oldest Natural Science</a:t>
            </a:r>
            <a:endParaRPr lang="en-US" sz="4000" dirty="0"/>
          </a:p>
        </p:txBody>
      </p:sp>
      <p:sp>
        <p:nvSpPr>
          <p:cNvPr id="3" name="Rectangle 3"/>
          <p:cNvSpPr txBox="1">
            <a:spLocks noChangeArrowheads="1"/>
          </p:cNvSpPr>
          <p:nvPr/>
        </p:nvSpPr>
        <p:spPr>
          <a:xfrm>
            <a:off x="0" y="764705"/>
            <a:ext cx="9144000" cy="648071"/>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a:t>c.100 BC: </a:t>
            </a:r>
            <a:r>
              <a:rPr lang="en-CA" kern="0" dirty="0" err="1"/>
              <a:t>Antikythera</a:t>
            </a:r>
            <a:r>
              <a:rPr lang="en-CA" kern="0" dirty="0"/>
              <a:t> mechanism—Archimedes? Hipparchus?</a:t>
            </a:r>
          </a:p>
          <a:p>
            <a:pPr eaLnBrk="1" hangingPunct="1">
              <a:buFont typeface="Wingdings" charset="2"/>
              <a:buNone/>
            </a:pPr>
            <a:endParaRPr lang="en-US" kern="0" dirty="0"/>
          </a:p>
        </p:txBody>
      </p:sp>
      <p:sp>
        <p:nvSpPr>
          <p:cNvPr id="10" name="TextBox 9"/>
          <p:cNvSpPr txBox="1"/>
          <p:nvPr/>
        </p:nvSpPr>
        <p:spPr>
          <a:xfrm>
            <a:off x="-3708920" y="1059581"/>
            <a:ext cx="6480720" cy="338554"/>
          </a:xfrm>
          <a:prstGeom prst="rect">
            <a:avLst/>
          </a:prstGeom>
          <a:noFill/>
        </p:spPr>
        <p:txBody>
          <a:bodyPr wrap="square" rtlCol="0">
            <a:spAutoFit/>
          </a:bodyPr>
          <a:lstStyle/>
          <a:p>
            <a:endParaRPr lang="en-CA" sz="1600" dirty="0"/>
          </a:p>
        </p:txBody>
      </p:sp>
      <p:pic>
        <p:nvPicPr>
          <p:cNvPr id="113666" name="Picture 2" descr="Computer model of the ancient device"/>
          <p:cNvPicPr>
            <a:picLocks noChangeAspect="1" noChangeArrowheads="1"/>
          </p:cNvPicPr>
          <p:nvPr/>
        </p:nvPicPr>
        <p:blipFill rotWithShape="1">
          <a:blip r:embed="rId3">
            <a:extLst>
              <a:ext uri="{28A0092B-C50C-407E-A947-70E740481C1C}">
                <a14:useLocalDpi xmlns:a14="http://schemas.microsoft.com/office/drawing/2010/main" val="0"/>
              </a:ext>
            </a:extLst>
          </a:blip>
          <a:srcRect t="17259" b="19996"/>
          <a:stretch/>
        </p:blipFill>
        <p:spPr bwMode="auto">
          <a:xfrm>
            <a:off x="755576" y="1556792"/>
            <a:ext cx="7632848" cy="478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123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smtClean="0"/>
              <a:t>Astronomy is the Oldest Natural Science</a:t>
            </a:r>
            <a:endParaRPr lang="en-US" sz="4000" dirty="0"/>
          </a:p>
        </p:txBody>
      </p:sp>
      <p:sp>
        <p:nvSpPr>
          <p:cNvPr id="3" name="Rectangle 3"/>
          <p:cNvSpPr txBox="1">
            <a:spLocks noChangeArrowheads="1"/>
          </p:cNvSpPr>
          <p:nvPr/>
        </p:nvSpPr>
        <p:spPr>
          <a:xfrm>
            <a:off x="158358" y="764705"/>
            <a:ext cx="8985641" cy="1224135"/>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solidFill>
                  <a:srgbClr val="7030A0"/>
                </a:solidFill>
              </a:rPr>
              <a:t>Etc…….</a:t>
            </a:r>
          </a:p>
          <a:p>
            <a:pPr marL="0" indent="0" eaLnBrk="1" hangingPunct="1">
              <a:buNone/>
            </a:pPr>
            <a:r>
              <a:rPr lang="en-US" kern="0" dirty="0" smtClean="0"/>
              <a:t>Roughly: Babylonians </a:t>
            </a:r>
            <a:r>
              <a:rPr lang="en-US" kern="0" dirty="0" smtClean="0">
                <a:sym typeface="Wingdings" panose="05000000000000000000" pitchFamily="2" charset="2"/>
              </a:rPr>
              <a:t> </a:t>
            </a:r>
            <a:r>
              <a:rPr lang="en-US" kern="0" dirty="0" smtClean="0"/>
              <a:t>Greeks </a:t>
            </a:r>
            <a:r>
              <a:rPr lang="en-US" kern="0" dirty="0" smtClean="0">
                <a:sym typeface="Wingdings" panose="05000000000000000000" pitchFamily="2" charset="2"/>
              </a:rPr>
              <a:t></a:t>
            </a:r>
            <a:r>
              <a:rPr lang="en-US" kern="0" dirty="0" smtClean="0"/>
              <a:t> </a:t>
            </a:r>
            <a:r>
              <a:rPr lang="en-US" kern="0" dirty="0"/>
              <a:t>Arabs </a:t>
            </a:r>
            <a:r>
              <a:rPr lang="en-US" kern="0" dirty="0" smtClean="0">
                <a:sym typeface="Wingdings" panose="05000000000000000000" pitchFamily="2" charset="2"/>
              </a:rPr>
              <a:t></a:t>
            </a:r>
            <a:r>
              <a:rPr lang="en-US" kern="0" dirty="0" smtClean="0"/>
              <a:t> Europeans</a:t>
            </a:r>
          </a:p>
          <a:p>
            <a:pPr marL="0" indent="0" eaLnBrk="1" hangingPunct="1">
              <a:buNone/>
            </a:pPr>
            <a:endParaRPr lang="en-US" kern="0" dirty="0"/>
          </a:p>
          <a:p>
            <a:pPr marL="0" indent="0" eaLnBrk="1" hangingPunct="1">
              <a:buNone/>
            </a:pPr>
            <a:endParaRPr lang="en-CA" kern="0" dirty="0" smtClean="0"/>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CA" kern="0" dirty="0"/>
          </a:p>
          <a:p>
            <a:pPr marL="0" indent="0" eaLnBrk="1" hangingPunct="1">
              <a:buNone/>
            </a:pPr>
            <a:endParaRPr lang="en-CA" kern="0" dirty="0" smtClean="0"/>
          </a:p>
          <a:p>
            <a:pPr marL="0" indent="0" eaLnBrk="1" hangingPunct="1">
              <a:buNone/>
            </a:pPr>
            <a:endParaRPr lang="en-US" kern="0" dirty="0"/>
          </a:p>
          <a:p>
            <a:pPr marL="0" indent="0" eaLnBrk="1" hangingPunct="1">
              <a:buNone/>
            </a:pPr>
            <a:endParaRPr lang="en-US" kern="0" dirty="0" smtClean="0"/>
          </a:p>
          <a:p>
            <a:pPr eaLnBrk="1" hangingPunct="1">
              <a:buFont typeface="Wingdings" charset="2"/>
              <a:buNone/>
            </a:pPr>
            <a:endParaRPr lang="en-US" kern="0"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0111"/>
          <a:stretch/>
        </p:blipFill>
        <p:spPr bwMode="auto">
          <a:xfrm>
            <a:off x="1066536" y="1988840"/>
            <a:ext cx="7074367" cy="429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069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idx="4294967295"/>
          </p:nvPr>
        </p:nvSpPr>
        <p:spPr>
          <a:xfrm>
            <a:off x="107504" y="116632"/>
            <a:ext cx="8640960" cy="648072"/>
          </a:xfrm>
          <a:prstGeom prst="rect">
            <a:avLst/>
          </a:prstGeom>
        </p:spPr>
        <p:txBody>
          <a:bodyPr/>
          <a:lstStyle/>
          <a:p>
            <a:pPr eaLnBrk="1" hangingPunct="1"/>
            <a:r>
              <a:rPr lang="en-US" sz="4000" dirty="0" smtClean="0"/>
              <a:t>Astronomy is the Oldest Natural Science</a:t>
            </a:r>
            <a:endParaRPr lang="en-US" sz="4000" dirty="0"/>
          </a:p>
        </p:txBody>
      </p:sp>
      <p:sp>
        <p:nvSpPr>
          <p:cNvPr id="3" name="Rectangle 3"/>
          <p:cNvSpPr txBox="1">
            <a:spLocks noChangeArrowheads="1"/>
          </p:cNvSpPr>
          <p:nvPr/>
        </p:nvSpPr>
        <p:spPr>
          <a:xfrm>
            <a:off x="755576" y="2204864"/>
            <a:ext cx="8985641" cy="2160239"/>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solidFill>
                  <a:srgbClr val="7030A0"/>
                </a:solidFill>
              </a:rPr>
              <a:t>Note: </a:t>
            </a:r>
            <a:r>
              <a:rPr lang="en-CA" kern="0" dirty="0" smtClean="0"/>
              <a:t>Old </a:t>
            </a:r>
            <a:r>
              <a:rPr lang="en-CA" kern="0" dirty="0"/>
              <a:t>astronomical records are invaluable!  </a:t>
            </a:r>
          </a:p>
          <a:p>
            <a:pPr marL="0" indent="0" eaLnBrk="1" hangingPunct="1">
              <a:buNone/>
            </a:pPr>
            <a:r>
              <a:rPr lang="en-CA" kern="0" dirty="0" smtClean="0"/>
              <a:t>Normally, things </a:t>
            </a:r>
            <a:r>
              <a:rPr lang="en-CA" kern="0" dirty="0"/>
              <a:t>change in the sky so slowly that the timescale is &gt;&gt; than a person’s lifetime </a:t>
            </a:r>
          </a:p>
          <a:p>
            <a:pPr marL="0" indent="0" eaLnBrk="1" hangingPunct="1">
              <a:buNone/>
            </a:pPr>
            <a:endParaRPr lang="en-US" kern="0" dirty="0"/>
          </a:p>
          <a:p>
            <a:pPr marL="0" indent="0" eaLnBrk="1" hangingPunct="1">
              <a:buNone/>
            </a:pPr>
            <a:endParaRPr lang="en-US" kern="0" dirty="0" smtClean="0"/>
          </a:p>
          <a:p>
            <a:pPr eaLnBrk="1" hangingPunct="1">
              <a:buFont typeface="Wingdings" charset="2"/>
              <a:buNone/>
            </a:pPr>
            <a:endParaRPr lang="en-US" kern="0" dirty="0"/>
          </a:p>
        </p:txBody>
      </p:sp>
    </p:spTree>
    <p:extLst>
      <p:ext uri="{BB962C8B-B14F-4D97-AF65-F5344CB8AC3E}">
        <p14:creationId xmlns:p14="http://schemas.microsoft.com/office/powerpoint/2010/main" val="1362796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Generic">
  <a:themeElements>
    <a:clrScheme name="Generic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Generic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clrMap bg1="dk2" tx1="lt1" bg2="dk1" tx2="lt2" accent1="accent1" accent2="accent2" accent3="accent3" accent4="accent4" accent5="accent5" accent6="accent6" hlink="hlink" folHlink="folHlink"/>
    </a:extraClrScheme>
    <a:extraClrScheme>
      <a:clrScheme name="Generic 2">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CC66"/>
        </a:folHlink>
      </a:clrScheme>
      <a:clrMap bg1="lt1" tx1="dk1" bg2="lt2" tx2="dk2" accent1="accent1" accent2="accent2" accent3="accent3" accent4="accent4" accent5="accent5" accent6="accent6" hlink="hlink" folHlink="folHlink"/>
    </a:extraClrScheme>
    <a:extraClrScheme>
      <a:clrScheme name="Generic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Generic</Template>
  <TotalTime>6077</TotalTime>
  <Words>3119</Words>
  <Application>Microsoft Macintosh PowerPoint</Application>
  <PresentationFormat>On-screen Show (4:3)</PresentationFormat>
  <Paragraphs>631</Paragraphs>
  <Slides>67</Slides>
  <Notes>65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67</vt:i4>
      </vt:variant>
    </vt:vector>
  </HeadingPairs>
  <TitlesOfParts>
    <vt:vector size="77" baseType="lpstr">
      <vt:lpstr>Arial</vt:lpstr>
      <vt:lpstr>Calibri</vt:lpstr>
      <vt:lpstr>Cambria Math</vt:lpstr>
      <vt:lpstr>Comic Sans MS</vt:lpstr>
      <vt:lpstr>MS PGothic</vt:lpstr>
      <vt:lpstr>ＭＳ Ｐゴシック</vt:lpstr>
      <vt:lpstr>Times New Roman</vt:lpstr>
      <vt:lpstr>Wingdings</vt:lpstr>
      <vt:lpstr>Generic</vt:lpstr>
      <vt:lpstr>Custom Design</vt:lpstr>
      <vt:lpstr>Astronomy is the Oldest Natural Science</vt:lpstr>
      <vt:lpstr>Astronomy is the Oldest Natural Science</vt:lpstr>
      <vt:lpstr>Astronomy is the Oldest Natural Science</vt:lpstr>
      <vt:lpstr>Astronomy is the Oldest Natural Science</vt:lpstr>
      <vt:lpstr>Astronomy is the Oldest Natural Science</vt:lpstr>
      <vt:lpstr>Astronomy is the Oldest Natural Science</vt:lpstr>
      <vt:lpstr>Astronomy is the Oldest Natural Science</vt:lpstr>
      <vt:lpstr>Astronomy is the Oldest Natural Science</vt:lpstr>
      <vt:lpstr>Astronomy is the Oldest Natural Science</vt:lpstr>
      <vt:lpstr>Greeks: Sky is Three-Dimensional</vt:lpstr>
      <vt:lpstr>Aristarchus (c. 310-230 BC)</vt:lpstr>
      <vt:lpstr>Aristarchus (c. 310-230 BC)</vt:lpstr>
      <vt:lpstr>Aristarchus (c. 310-230 BC)</vt:lpstr>
      <vt:lpstr>Aristarchus (c. 310-230 BC)</vt:lpstr>
      <vt:lpstr>Eratosthenes (c. 276-196 BC)</vt:lpstr>
      <vt:lpstr>Eratosthenes (c. 276-196 BC)</vt:lpstr>
      <vt:lpstr>Hipparchus (c. 190-120 BC)</vt:lpstr>
      <vt:lpstr>Plato (c. 428-348 BC)</vt:lpstr>
      <vt:lpstr>Central Problem of Ancient Astronomy</vt:lpstr>
      <vt:lpstr>PowerPoint Presentation</vt:lpstr>
      <vt:lpstr>PowerPoint Presentation</vt:lpstr>
      <vt:lpstr>PowerPoint Presentation</vt:lpstr>
      <vt:lpstr>PowerPoint Presentation</vt:lpstr>
      <vt:lpstr>PowerPoint Presentation</vt:lpstr>
      <vt:lpstr>Astronomy and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Tycho Brahe (1546 – 1601): Observations</vt:lpstr>
      <vt:lpstr>Tycho Brahe (1546 – 1601): Observations</vt:lpstr>
      <vt:lpstr>Tycho Brahe (1546 – 1601): Observations</vt:lpstr>
      <vt:lpstr>Tycho Brahe (1546 – 1601): Observations</vt:lpstr>
      <vt:lpstr>Johannes Kepler (1571 – 1630): Analysis</vt:lpstr>
      <vt:lpstr>Johannes Kepler (1571 – 1630): Analysis</vt:lpstr>
      <vt:lpstr>Johannes Kepler (1571 – 1630): Analysis</vt:lpstr>
      <vt:lpstr>Physics Kepler knew:</vt:lpstr>
      <vt:lpstr>Mathematics Kepler knew:</vt:lpstr>
      <vt:lpstr>Astronomy Kepler knew:</vt:lpstr>
      <vt:lpstr>Kepler’s Goals:</vt:lpstr>
      <vt:lpstr>Kepler’s “War with Mars”</vt:lpstr>
      <vt:lpstr>Kepler’s “War with Mars”</vt:lpstr>
      <vt:lpstr>Kepler’s “War with Mars”</vt:lpstr>
      <vt:lpstr>Kepler’s “War with Mars”</vt:lpstr>
      <vt:lpstr>Kepler’s “War with Mars”</vt:lpstr>
      <vt:lpstr>Kepler’s “War with Mars”</vt:lpstr>
      <vt:lpstr>On Kepler’s Work</vt:lpstr>
      <vt:lpstr>Kepler’s Laws of Planetary Motion</vt:lpstr>
      <vt:lpstr>Properties of an ellipse</vt:lpstr>
      <vt:lpstr>PowerPoint Presentation</vt:lpstr>
      <vt:lpstr>Kepler’s Laws of Planetary Motion</vt:lpstr>
      <vt:lpstr>Galileo (1563 – 1642)</vt:lpstr>
      <vt:lpstr>Galileo (1563 – 1642)</vt:lpstr>
      <vt:lpstr>Galileo (1563 – 1642)</vt:lpstr>
      <vt:lpstr>Galileo (1563 – 1642)</vt:lpstr>
      <vt:lpstr>Galileo (1563 – 1642)</vt:lpstr>
      <vt:lpstr>Galileo (1563 – 1642)</vt:lpstr>
      <vt:lpstr>Summary of the Revolution</vt:lpstr>
      <vt:lpstr>Summary of the Revolution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rjepp</dc:creator>
  <cp:lastModifiedBy>Jack Li</cp:lastModifiedBy>
  <cp:revision>261</cp:revision>
  <cp:lastPrinted>2014-05-21T16:08:20Z</cp:lastPrinted>
  <dcterms:created xsi:type="dcterms:W3CDTF">2011-01-04T19:26:28Z</dcterms:created>
  <dcterms:modified xsi:type="dcterms:W3CDTF">2016-05-18T15:48:14Z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2</vt:i4>
  </property>
  <property fmtid="{D5CDD505-2E9C-101B-9397-08002B2CF9AE}" pid="3" name="LCID">
    <vt:i4>1033</vt:i4>
  </property>
</Properties>
</file>